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6C00C094" w14:textId="09AE3086" w:rsidR="000F2CE2" w:rsidRPr="00CC6328" w:rsidRDefault="000F2CE2" w:rsidP="00CA3B01">
      <w:pPr>
        <w:pStyle w:val="Nzev"/>
        <w:rPr>
          <w:rFonts w:cs="Arial"/>
          <w:bCs/>
          <w:color w:val="auto"/>
          <w:kern w:val="28"/>
          <w:szCs w:val="32"/>
        </w:rPr>
      </w:pPr>
      <w:r w:rsidRPr="00CC6328">
        <w:rPr>
          <w:rFonts w:cs="Arial"/>
          <w:bCs/>
          <w:color w:val="auto"/>
          <w:kern w:val="28"/>
          <w:szCs w:val="32"/>
        </w:rPr>
        <w:t xml:space="preserve">SMLOUVA O </w:t>
      </w:r>
      <w:r w:rsidR="000675F3" w:rsidRPr="00CC6328">
        <w:rPr>
          <w:rFonts w:cs="Arial"/>
          <w:bCs/>
          <w:color w:val="auto"/>
          <w:kern w:val="28"/>
          <w:szCs w:val="32"/>
        </w:rPr>
        <w:t>DÍLO</w:t>
      </w:r>
      <w:r w:rsidR="00DC52B5" w:rsidRPr="00CC6328">
        <w:rPr>
          <w:rFonts w:cs="Arial"/>
          <w:bCs/>
          <w:color w:val="auto"/>
          <w:kern w:val="28"/>
          <w:szCs w:val="32"/>
        </w:rPr>
        <w:t xml:space="preserve"> </w:t>
      </w:r>
      <w:r w:rsidR="00E22CD4" w:rsidRPr="00CC6328">
        <w:rPr>
          <w:rFonts w:cs="Arial"/>
          <w:bCs/>
          <w:color w:val="auto"/>
          <w:kern w:val="28"/>
          <w:szCs w:val="32"/>
        </w:rPr>
        <w:t xml:space="preserve">NA ZPRACOVÁNÍ </w:t>
      </w:r>
      <w:r w:rsidR="00812ED3" w:rsidRPr="00CC6328">
        <w:rPr>
          <w:rFonts w:cs="Arial"/>
          <w:bCs/>
          <w:color w:val="auto"/>
          <w:kern w:val="28"/>
          <w:szCs w:val="32"/>
        </w:rPr>
        <w:t>GEOTECHNICKÉHO PRŮZKUMU</w:t>
      </w:r>
    </w:p>
    <w:p w14:paraId="3AF25580" w14:textId="4D37860A" w:rsidR="00EA29FD" w:rsidRPr="00CC6328" w:rsidRDefault="005703F9" w:rsidP="00CA3B01">
      <w:pPr>
        <w:pStyle w:val="Nzev"/>
        <w:rPr>
          <w:rFonts w:cs="Arial"/>
          <w:bCs/>
          <w:color w:val="auto"/>
          <w:kern w:val="28"/>
          <w:szCs w:val="32"/>
        </w:rPr>
      </w:pPr>
      <w:r w:rsidRPr="00CC6328">
        <w:rPr>
          <w:rFonts w:cs="Arial"/>
          <w:bCs/>
          <w:color w:val="auto"/>
          <w:kern w:val="28"/>
          <w:szCs w:val="32"/>
        </w:rPr>
        <w:t>(dále jen „smlouva“)</w:t>
      </w:r>
    </w:p>
    <w:p w14:paraId="095BCD8A" w14:textId="77777777" w:rsidR="005703F9" w:rsidRPr="00CC6328" w:rsidRDefault="005703F9" w:rsidP="00CA3B01">
      <w:pPr>
        <w:pStyle w:val="Nzev"/>
        <w:rPr>
          <w:rFonts w:cs="Arial"/>
          <w:b w:val="0"/>
          <w:color w:val="auto"/>
          <w:kern w:val="28"/>
          <w:sz w:val="22"/>
          <w:szCs w:val="28"/>
        </w:rPr>
      </w:pPr>
    </w:p>
    <w:p w14:paraId="0C92E67C" w14:textId="3D087ACD" w:rsidR="005703F9" w:rsidRPr="00CC6328" w:rsidRDefault="005703F9" w:rsidP="00CA3B01">
      <w:pPr>
        <w:pStyle w:val="Nzev"/>
        <w:rPr>
          <w:rFonts w:cs="Arial"/>
          <w:b w:val="0"/>
          <w:color w:val="auto"/>
          <w:kern w:val="28"/>
          <w:sz w:val="22"/>
          <w:szCs w:val="28"/>
        </w:rPr>
      </w:pPr>
      <w:r w:rsidRPr="00CC6328">
        <w:rPr>
          <w:rFonts w:cs="Arial"/>
          <w:b w:val="0"/>
          <w:color w:val="auto"/>
          <w:kern w:val="28"/>
          <w:sz w:val="22"/>
          <w:szCs w:val="28"/>
        </w:rPr>
        <w:t>uzavřená</w:t>
      </w:r>
    </w:p>
    <w:p w14:paraId="45524AA4" w14:textId="1373B5F8" w:rsidR="008D56C5" w:rsidRPr="00CC6328" w:rsidRDefault="008D56C5" w:rsidP="00CA3B01">
      <w:pPr>
        <w:pStyle w:val="Nzev"/>
        <w:rPr>
          <w:rFonts w:cs="Arial"/>
          <w:b w:val="0"/>
          <w:color w:val="auto"/>
          <w:kern w:val="28"/>
          <w:sz w:val="22"/>
          <w:szCs w:val="28"/>
        </w:rPr>
      </w:pPr>
      <w:r w:rsidRPr="00CC6328">
        <w:rPr>
          <w:rFonts w:cs="Arial"/>
          <w:b w:val="0"/>
          <w:color w:val="auto"/>
          <w:kern w:val="28"/>
          <w:sz w:val="22"/>
          <w:szCs w:val="28"/>
        </w:rPr>
        <w:t>podle §</w:t>
      </w:r>
      <w:r w:rsidR="002F018A" w:rsidRPr="00CC6328">
        <w:rPr>
          <w:rFonts w:cs="Arial"/>
          <w:b w:val="0"/>
          <w:color w:val="auto"/>
          <w:kern w:val="28"/>
          <w:sz w:val="22"/>
          <w:szCs w:val="28"/>
        </w:rPr>
        <w:t> </w:t>
      </w:r>
      <w:r w:rsidRPr="00CC6328">
        <w:rPr>
          <w:rFonts w:cs="Arial"/>
          <w:b w:val="0"/>
          <w:color w:val="auto"/>
          <w:kern w:val="28"/>
          <w:sz w:val="22"/>
          <w:szCs w:val="28"/>
        </w:rPr>
        <w:t>2586 a násl. zákona č.</w:t>
      </w:r>
      <w:r w:rsidR="002F018A" w:rsidRPr="00CC6328">
        <w:rPr>
          <w:rFonts w:cs="Arial"/>
          <w:b w:val="0"/>
          <w:color w:val="auto"/>
          <w:kern w:val="28"/>
          <w:sz w:val="22"/>
          <w:szCs w:val="28"/>
        </w:rPr>
        <w:t> </w:t>
      </w:r>
      <w:r w:rsidRPr="00CC6328">
        <w:rPr>
          <w:rFonts w:cs="Arial"/>
          <w:b w:val="0"/>
          <w:color w:val="auto"/>
          <w:kern w:val="28"/>
          <w:sz w:val="22"/>
          <w:szCs w:val="28"/>
        </w:rPr>
        <w:t>89/2012 Sb., občanský zákoník</w:t>
      </w:r>
      <w:r w:rsidR="00812ED3" w:rsidRPr="00CC6328">
        <w:rPr>
          <w:rFonts w:cs="Arial"/>
          <w:b w:val="0"/>
          <w:color w:val="auto"/>
          <w:kern w:val="28"/>
          <w:sz w:val="22"/>
          <w:szCs w:val="28"/>
        </w:rPr>
        <w:t>, ve znění pozdějších předpisů</w:t>
      </w:r>
      <w:r w:rsidR="001C0A0F" w:rsidRPr="00CC6328">
        <w:rPr>
          <w:rFonts w:cs="Arial"/>
          <w:b w:val="0"/>
          <w:color w:val="auto"/>
          <w:kern w:val="28"/>
          <w:sz w:val="22"/>
          <w:szCs w:val="28"/>
        </w:rPr>
        <w:t xml:space="preserve"> </w:t>
      </w:r>
      <w:r w:rsidRPr="00CC6328">
        <w:rPr>
          <w:rFonts w:cs="Arial"/>
          <w:b w:val="0"/>
          <w:color w:val="auto"/>
          <w:kern w:val="28"/>
          <w:sz w:val="22"/>
          <w:szCs w:val="28"/>
        </w:rPr>
        <w:t>(dále jen „</w:t>
      </w:r>
      <w:r w:rsidR="00812ED3" w:rsidRPr="00CC6328">
        <w:rPr>
          <w:rFonts w:cs="Arial"/>
          <w:b w:val="0"/>
          <w:color w:val="auto"/>
          <w:kern w:val="28"/>
          <w:sz w:val="22"/>
          <w:szCs w:val="28"/>
        </w:rPr>
        <w:t>občanský zákoník</w:t>
      </w:r>
      <w:r w:rsidRPr="00CC6328">
        <w:rPr>
          <w:rFonts w:cs="Arial"/>
          <w:b w:val="0"/>
          <w:color w:val="auto"/>
          <w:kern w:val="28"/>
          <w:sz w:val="22"/>
          <w:szCs w:val="28"/>
        </w:rPr>
        <w:t>“)</w:t>
      </w:r>
    </w:p>
    <w:p w14:paraId="0565C001" w14:textId="77777777" w:rsidR="001C0A0F" w:rsidRPr="00CC6328" w:rsidRDefault="001C0A0F" w:rsidP="00CA3B01">
      <w:pPr>
        <w:pStyle w:val="Nzev"/>
        <w:rPr>
          <w:rFonts w:cs="Arial"/>
          <w:b w:val="0"/>
          <w:color w:val="auto"/>
          <w:kern w:val="28"/>
          <w:sz w:val="22"/>
          <w:szCs w:val="28"/>
        </w:rPr>
      </w:pPr>
    </w:p>
    <w:p w14:paraId="2F224264" w14:textId="07A5B074" w:rsidR="001C0A0F" w:rsidRPr="00CC6328" w:rsidRDefault="001C0A0F" w:rsidP="00CA3B01">
      <w:pPr>
        <w:pStyle w:val="Nzev"/>
        <w:rPr>
          <w:rFonts w:cs="Arial"/>
          <w:bCs/>
          <w:color w:val="auto"/>
          <w:kern w:val="28"/>
          <w:sz w:val="22"/>
          <w:szCs w:val="28"/>
        </w:rPr>
      </w:pPr>
      <w:r w:rsidRPr="00CC6328">
        <w:rPr>
          <w:rFonts w:cs="Arial"/>
          <w:bCs/>
          <w:color w:val="auto"/>
          <w:kern w:val="28"/>
          <w:sz w:val="22"/>
          <w:szCs w:val="28"/>
        </w:rPr>
        <w:t>mezi smluvními stranami</w:t>
      </w:r>
    </w:p>
    <w:p w14:paraId="3B443336" w14:textId="77777777" w:rsidR="000F0124" w:rsidRPr="00CC6328" w:rsidRDefault="000F0124" w:rsidP="008238B2"/>
    <w:p w14:paraId="7B2D75F6" w14:textId="77777777" w:rsidR="000F0124" w:rsidRPr="00CC6328" w:rsidRDefault="000F0124" w:rsidP="000F0124">
      <w:pPr>
        <w:tabs>
          <w:tab w:val="left" w:pos="4253"/>
        </w:tabs>
        <w:spacing w:line="280" w:lineRule="exact"/>
        <w:rPr>
          <w:rFonts w:cs="Arial"/>
          <w:b/>
        </w:rPr>
      </w:pPr>
      <w:r w:rsidRPr="00CC6328">
        <w:rPr>
          <w:rFonts w:cs="Arial"/>
          <w:b/>
        </w:rPr>
        <w:t>Objednatel:</w:t>
      </w:r>
    </w:p>
    <w:p w14:paraId="1A13508F" w14:textId="77777777" w:rsidR="000F0124" w:rsidRPr="00CC6328" w:rsidRDefault="000F0124" w:rsidP="000F0124">
      <w:pPr>
        <w:spacing w:line="280" w:lineRule="exact"/>
        <w:rPr>
          <w:rFonts w:cs="Arial"/>
          <w:b/>
        </w:rPr>
      </w:pPr>
    </w:p>
    <w:p w14:paraId="720650E4" w14:textId="77777777" w:rsidR="000F0124" w:rsidRPr="00CC6328" w:rsidRDefault="000F0124" w:rsidP="000F0124">
      <w:pPr>
        <w:spacing w:line="280" w:lineRule="exact"/>
        <w:rPr>
          <w:rFonts w:cs="Arial"/>
          <w:b/>
        </w:rPr>
      </w:pPr>
      <w:r w:rsidRPr="00CC6328">
        <w:rPr>
          <w:rFonts w:cs="Arial"/>
          <w:b/>
        </w:rPr>
        <w:t>Česká republika – Státní pozemkový úřad</w:t>
      </w:r>
    </w:p>
    <w:p w14:paraId="775A3DF3" w14:textId="77777777" w:rsidR="000F0124" w:rsidRPr="00CC6328" w:rsidRDefault="000F0124" w:rsidP="000F0124">
      <w:pPr>
        <w:spacing w:line="280" w:lineRule="exact"/>
        <w:rPr>
          <w:rFonts w:cs="Arial"/>
          <w:b/>
        </w:rPr>
      </w:pPr>
      <w:r w:rsidRPr="00CC6328">
        <w:rPr>
          <w:rFonts w:cs="Arial"/>
          <w:b/>
        </w:rPr>
        <w:t>Sídlo:</w:t>
      </w:r>
      <w:r w:rsidRPr="00CC6328">
        <w:rPr>
          <w:rFonts w:cs="Arial"/>
          <w:bCs/>
        </w:rPr>
        <w:t xml:space="preserve"> </w:t>
      </w:r>
      <w:bookmarkStart w:id="0" w:name="_Hlk16772519"/>
      <w:r w:rsidRPr="00CC6328">
        <w:rPr>
          <w:rFonts w:cs="Arial"/>
        </w:rPr>
        <w:t>Husinecká 1024/</w:t>
      </w:r>
      <w:proofErr w:type="gramStart"/>
      <w:r w:rsidRPr="00CC6328">
        <w:rPr>
          <w:rFonts w:cs="Arial"/>
        </w:rPr>
        <w:t>11a</w:t>
      </w:r>
      <w:proofErr w:type="gramEnd"/>
      <w:r w:rsidRPr="00CC6328">
        <w:rPr>
          <w:rFonts w:cs="Arial"/>
        </w:rPr>
        <w:t>, 130 00 Praha 3</w:t>
      </w:r>
      <w:bookmarkEnd w:id="0"/>
    </w:p>
    <w:p w14:paraId="5C078EAF" w14:textId="490B1DE5" w:rsidR="000F0124" w:rsidRPr="00CC6328" w:rsidRDefault="000F0124" w:rsidP="000F0124">
      <w:pPr>
        <w:overflowPunct w:val="0"/>
        <w:autoSpaceDE w:val="0"/>
        <w:autoSpaceDN w:val="0"/>
        <w:adjustRightInd w:val="0"/>
        <w:spacing w:line="280" w:lineRule="exact"/>
        <w:textAlignment w:val="baseline"/>
        <w:rPr>
          <w:rFonts w:cs="Arial"/>
          <w:b/>
          <w:snapToGrid w:val="0"/>
          <w:highlight w:val="yellow"/>
        </w:rPr>
      </w:pPr>
      <w:r w:rsidRPr="00CC6328">
        <w:rPr>
          <w:rFonts w:cs="Arial"/>
          <w:b/>
        </w:rPr>
        <w:t xml:space="preserve">Krajský pozemkový úřad </w:t>
      </w:r>
      <w:r w:rsidR="007F6FE9" w:rsidRPr="007F6FE9">
        <w:rPr>
          <w:rFonts w:cs="Arial"/>
          <w:b/>
          <w:bCs/>
          <w:snapToGrid w:val="0"/>
        </w:rPr>
        <w:t>pro Pardubický kraj</w:t>
      </w:r>
    </w:p>
    <w:p w14:paraId="0DD68E52" w14:textId="2B0FC545" w:rsidR="000F0124" w:rsidRPr="00CC6328" w:rsidRDefault="000F0124" w:rsidP="000F0124">
      <w:pPr>
        <w:overflowPunct w:val="0"/>
        <w:autoSpaceDE w:val="0"/>
        <w:autoSpaceDN w:val="0"/>
        <w:adjustRightInd w:val="0"/>
        <w:spacing w:line="280" w:lineRule="exact"/>
        <w:textAlignment w:val="baseline"/>
        <w:rPr>
          <w:rFonts w:cs="Arial"/>
          <w:b/>
          <w:snapToGrid w:val="0"/>
          <w:highlight w:val="yellow"/>
        </w:rPr>
      </w:pPr>
      <w:r w:rsidRPr="00CC6328">
        <w:rPr>
          <w:rFonts w:cs="Arial"/>
          <w:b/>
        </w:rPr>
        <w:t xml:space="preserve">Pobočka </w:t>
      </w:r>
      <w:r w:rsidR="007F6FE9" w:rsidRPr="007F6FE9">
        <w:rPr>
          <w:rFonts w:cs="Arial"/>
          <w:b/>
        </w:rPr>
        <w:t>Svitavy</w:t>
      </w:r>
    </w:p>
    <w:p w14:paraId="7B1E91EA" w14:textId="021EE4D4" w:rsidR="000F0124" w:rsidRPr="00CC6328" w:rsidRDefault="000F0124" w:rsidP="000F0124">
      <w:pPr>
        <w:overflowPunct w:val="0"/>
        <w:autoSpaceDE w:val="0"/>
        <w:autoSpaceDN w:val="0"/>
        <w:adjustRightInd w:val="0"/>
        <w:spacing w:line="280" w:lineRule="exact"/>
        <w:textAlignment w:val="baseline"/>
        <w:rPr>
          <w:rFonts w:cs="Arial"/>
          <w:b/>
        </w:rPr>
      </w:pPr>
      <w:r w:rsidRPr="00CC6328">
        <w:rPr>
          <w:rFonts w:cs="Arial"/>
          <w:b/>
        </w:rPr>
        <w:t>Adresa:</w:t>
      </w:r>
      <w:r w:rsidR="007F6FE9">
        <w:rPr>
          <w:rFonts w:cs="Arial"/>
          <w:b/>
        </w:rPr>
        <w:t xml:space="preserve"> </w:t>
      </w:r>
      <w:r w:rsidR="007F6FE9" w:rsidRPr="007F6FE9">
        <w:rPr>
          <w:rFonts w:cs="Arial"/>
          <w:b/>
        </w:rPr>
        <w:t>Milady Horákové 373/10, 568 02 Svitavy</w:t>
      </w:r>
    </w:p>
    <w:p w14:paraId="5ED0ABB4" w14:textId="00124F5D" w:rsidR="000F0124" w:rsidRPr="00CC6328" w:rsidRDefault="000F0124" w:rsidP="000F0124">
      <w:pPr>
        <w:overflowPunct w:val="0"/>
        <w:autoSpaceDE w:val="0"/>
        <w:autoSpaceDN w:val="0"/>
        <w:adjustRightInd w:val="0"/>
        <w:spacing w:line="280" w:lineRule="exact"/>
        <w:textAlignment w:val="baseline"/>
        <w:rPr>
          <w:rFonts w:eastAsia="Lucida Sans Unicode" w:cs="Arial"/>
        </w:rPr>
      </w:pPr>
      <w:r w:rsidRPr="00CC6328">
        <w:rPr>
          <w:rFonts w:eastAsia="Lucida Sans Unicode" w:cs="Arial"/>
        </w:rPr>
        <w:t xml:space="preserve">zastoupený: </w:t>
      </w:r>
      <w:r w:rsidR="007F6FE9" w:rsidRPr="00A71486">
        <w:rPr>
          <w:rFonts w:cs="Arial"/>
          <w:szCs w:val="22"/>
        </w:rPr>
        <w:t>Ing. Milošem Šimkem, vedoucím Pobočky Svitavy</w:t>
      </w:r>
    </w:p>
    <w:p w14:paraId="0657EF3D" w14:textId="03BD80C1" w:rsidR="000F0124" w:rsidRPr="00CC6328" w:rsidRDefault="000F0124" w:rsidP="000F0124">
      <w:pPr>
        <w:widowControl w:val="0"/>
        <w:tabs>
          <w:tab w:val="left" w:pos="4678"/>
        </w:tabs>
        <w:suppressAutoHyphens/>
        <w:ind w:left="4678" w:hanging="4678"/>
        <w:rPr>
          <w:rFonts w:eastAsia="Lucida Sans Unicode" w:cs="Arial"/>
        </w:rPr>
      </w:pPr>
      <w:r w:rsidRPr="00CC6328">
        <w:rPr>
          <w:rFonts w:eastAsia="Lucida Sans Unicode" w:cs="Arial"/>
        </w:rPr>
        <w:t>ve smluvních záležitostech oprávněn jednat:</w:t>
      </w:r>
      <w:r w:rsidRPr="00CC6328">
        <w:rPr>
          <w:rFonts w:eastAsia="Lucida Sans Unicode" w:cs="Arial"/>
        </w:rPr>
        <w:tab/>
      </w:r>
      <w:r w:rsidR="007F6FE9" w:rsidRPr="00A71486">
        <w:rPr>
          <w:rFonts w:cs="Arial"/>
          <w:szCs w:val="22"/>
        </w:rPr>
        <w:t>Ing. Miloš Šimek, vedoucí Pobočky Svitavy</w:t>
      </w:r>
    </w:p>
    <w:p w14:paraId="76819847" w14:textId="779BEEDE" w:rsidR="000F0124" w:rsidRPr="00CC6328" w:rsidRDefault="000F0124" w:rsidP="000F0124">
      <w:pPr>
        <w:widowControl w:val="0"/>
        <w:tabs>
          <w:tab w:val="left" w:pos="4678"/>
        </w:tabs>
        <w:suppressAutoHyphens/>
        <w:ind w:left="4678" w:hanging="4678"/>
        <w:rPr>
          <w:rFonts w:eastAsia="Lucida Sans Unicode" w:cs="Arial"/>
          <w:snapToGrid w:val="0"/>
        </w:rPr>
      </w:pPr>
      <w:r w:rsidRPr="00CC6328">
        <w:rPr>
          <w:rFonts w:eastAsia="Lucida Sans Unicode" w:cs="Arial"/>
        </w:rPr>
        <w:t xml:space="preserve">v </w:t>
      </w:r>
      <w:r w:rsidRPr="00CC6328">
        <w:rPr>
          <w:rFonts w:eastAsia="Lucida Sans Unicode" w:cs="Arial"/>
          <w:snapToGrid w:val="0"/>
        </w:rPr>
        <w:t>technických záležitostech oprávněn jednat:</w:t>
      </w:r>
      <w:r w:rsidRPr="00CC6328">
        <w:rPr>
          <w:rFonts w:eastAsia="Lucida Sans Unicode" w:cs="Arial"/>
          <w:snapToGrid w:val="0"/>
        </w:rPr>
        <w:tab/>
      </w:r>
      <w:r w:rsidR="007F6FE9" w:rsidRPr="00A71486">
        <w:rPr>
          <w:rFonts w:cs="Arial"/>
          <w:snapToGrid w:val="0"/>
          <w:szCs w:val="22"/>
        </w:rPr>
        <w:t xml:space="preserve">Ing. </w:t>
      </w:r>
      <w:r w:rsidR="007F6FE9">
        <w:rPr>
          <w:rFonts w:cs="Arial"/>
          <w:snapToGrid w:val="0"/>
          <w:szCs w:val="22"/>
        </w:rPr>
        <w:t>Hana Synková</w:t>
      </w:r>
      <w:r w:rsidR="007F6FE9" w:rsidRPr="00A71486">
        <w:rPr>
          <w:rFonts w:cs="Arial"/>
          <w:snapToGrid w:val="0"/>
          <w:szCs w:val="22"/>
        </w:rPr>
        <w:t>, odborný rada</w:t>
      </w:r>
      <w:r w:rsidRPr="00CC6328">
        <w:rPr>
          <w:rFonts w:eastAsia="Lucida Sans Unicode" w:cs="Arial"/>
        </w:rPr>
        <w:t xml:space="preserve"> </w:t>
      </w:r>
    </w:p>
    <w:p w14:paraId="11D786B8" w14:textId="552A737B" w:rsidR="000F0124" w:rsidRPr="00CC6328" w:rsidRDefault="000F0124" w:rsidP="007F6FE9">
      <w:pPr>
        <w:widowControl w:val="0"/>
        <w:tabs>
          <w:tab w:val="left" w:pos="4678"/>
        </w:tabs>
        <w:suppressAutoHyphens/>
        <w:rPr>
          <w:rFonts w:eastAsia="Lucida Sans Unicode" w:cs="Arial"/>
        </w:rPr>
      </w:pPr>
      <w:r w:rsidRPr="00CC6328">
        <w:rPr>
          <w:rFonts w:eastAsia="Lucida Sans Unicode" w:cs="Arial"/>
        </w:rPr>
        <w:tab/>
        <w:t>Tel.:</w:t>
      </w:r>
      <w:r w:rsidRPr="00CC6328">
        <w:rPr>
          <w:rFonts w:eastAsia="Lucida Sans Unicode" w:cs="Arial"/>
        </w:rPr>
        <w:tab/>
        <w:t>+420</w:t>
      </w:r>
      <w:r w:rsidR="007F6FE9">
        <w:rPr>
          <w:rFonts w:eastAsia="Lucida Sans Unicode" w:cs="Arial"/>
        </w:rPr>
        <w:t xml:space="preserve"> </w:t>
      </w:r>
      <w:r w:rsidR="007F6FE9">
        <w:rPr>
          <w:rFonts w:cs="Arial"/>
          <w:szCs w:val="22"/>
        </w:rPr>
        <w:t>602 565 349</w:t>
      </w:r>
    </w:p>
    <w:p w14:paraId="145806FB" w14:textId="4A6B1CB5" w:rsidR="000F0124" w:rsidRPr="00CC6328" w:rsidRDefault="000F0124" w:rsidP="000F0124">
      <w:pPr>
        <w:widowControl w:val="0"/>
        <w:tabs>
          <w:tab w:val="left" w:pos="284"/>
          <w:tab w:val="left" w:pos="4678"/>
        </w:tabs>
        <w:suppressAutoHyphens/>
        <w:rPr>
          <w:rFonts w:eastAsia="Lucida Sans Unicode" w:cs="Arial"/>
        </w:rPr>
      </w:pPr>
      <w:r w:rsidRPr="00CC6328">
        <w:rPr>
          <w:rFonts w:eastAsia="Lucida Sans Unicode" w:cs="Arial"/>
        </w:rPr>
        <w:tab/>
        <w:t>E-mail:</w:t>
      </w:r>
      <w:r w:rsidRPr="00CC6328">
        <w:rPr>
          <w:rFonts w:eastAsia="Lucida Sans Unicode" w:cs="Arial"/>
        </w:rPr>
        <w:tab/>
      </w:r>
      <w:r w:rsidR="007F6FE9">
        <w:rPr>
          <w:rFonts w:cs="Arial"/>
          <w:szCs w:val="22"/>
        </w:rPr>
        <w:t>hana.synkova</w:t>
      </w:r>
      <w:r w:rsidRPr="00CC6328">
        <w:rPr>
          <w:rFonts w:eastAsia="Lucida Sans Unicode" w:cs="Arial"/>
        </w:rPr>
        <w:t>@spu</w:t>
      </w:r>
      <w:r w:rsidR="00584CF6" w:rsidRPr="00CC6328">
        <w:rPr>
          <w:rFonts w:eastAsia="Lucida Sans Unicode" w:cs="Arial"/>
        </w:rPr>
        <w:t>.gov</w:t>
      </w:r>
      <w:r w:rsidRPr="00CC6328">
        <w:rPr>
          <w:rFonts w:eastAsia="Lucida Sans Unicode" w:cs="Arial"/>
        </w:rPr>
        <w:t>.cz</w:t>
      </w:r>
    </w:p>
    <w:p w14:paraId="10107F43" w14:textId="77777777" w:rsidR="000F0124" w:rsidRPr="00CC6328" w:rsidRDefault="000F0124" w:rsidP="000F0124">
      <w:pPr>
        <w:widowControl w:val="0"/>
        <w:tabs>
          <w:tab w:val="left" w:pos="284"/>
          <w:tab w:val="left" w:pos="4678"/>
        </w:tabs>
        <w:suppressAutoHyphens/>
        <w:rPr>
          <w:rFonts w:eastAsia="Lucida Sans Unicode" w:cs="Arial"/>
        </w:rPr>
      </w:pPr>
      <w:r w:rsidRPr="00CC6328">
        <w:rPr>
          <w:rFonts w:eastAsia="Lucida Sans Unicode" w:cs="Arial"/>
        </w:rPr>
        <w:tab/>
        <w:t>ID DS:</w:t>
      </w:r>
      <w:r w:rsidRPr="00CC6328">
        <w:rPr>
          <w:rFonts w:eastAsia="Lucida Sans Unicode" w:cs="Arial"/>
        </w:rPr>
        <w:tab/>
        <w:t>z49per3</w:t>
      </w:r>
    </w:p>
    <w:p w14:paraId="63EEEA08" w14:textId="77777777" w:rsidR="000F0124" w:rsidRPr="00CC6328" w:rsidRDefault="000F0124" w:rsidP="000F0124">
      <w:pPr>
        <w:widowControl w:val="0"/>
        <w:tabs>
          <w:tab w:val="left" w:pos="284"/>
          <w:tab w:val="left" w:pos="4678"/>
        </w:tabs>
        <w:suppressAutoHyphens/>
        <w:rPr>
          <w:rFonts w:eastAsia="Lucida Sans Unicode" w:cs="Arial"/>
        </w:rPr>
      </w:pPr>
      <w:r w:rsidRPr="00CC6328">
        <w:rPr>
          <w:rFonts w:eastAsia="Lucida Sans Unicode" w:cs="Arial"/>
        </w:rPr>
        <w:tab/>
        <w:t>Bankovní spojení:</w:t>
      </w:r>
      <w:r w:rsidRPr="00CC6328">
        <w:rPr>
          <w:rFonts w:eastAsia="Lucida Sans Unicode" w:cs="Arial"/>
        </w:rPr>
        <w:tab/>
        <w:t>ČNB</w:t>
      </w:r>
    </w:p>
    <w:p w14:paraId="5F9513B0" w14:textId="77777777" w:rsidR="000F0124" w:rsidRPr="00CC6328" w:rsidRDefault="000F0124" w:rsidP="000F0124">
      <w:pPr>
        <w:widowControl w:val="0"/>
        <w:tabs>
          <w:tab w:val="left" w:pos="284"/>
          <w:tab w:val="left" w:pos="4678"/>
        </w:tabs>
        <w:suppressAutoHyphens/>
        <w:rPr>
          <w:rFonts w:eastAsia="Lucida Sans Unicode" w:cs="Arial"/>
          <w:bCs/>
        </w:rPr>
      </w:pPr>
      <w:r w:rsidRPr="00CC6328">
        <w:rPr>
          <w:rFonts w:eastAsia="Lucida Sans Unicode" w:cs="Arial"/>
          <w:bCs/>
        </w:rPr>
        <w:tab/>
        <w:t>Číslo účtu:</w:t>
      </w:r>
      <w:r w:rsidRPr="00CC6328">
        <w:rPr>
          <w:rFonts w:eastAsia="Lucida Sans Unicode" w:cs="Arial"/>
          <w:bCs/>
        </w:rPr>
        <w:tab/>
        <w:t>3723001/0710</w:t>
      </w:r>
    </w:p>
    <w:p w14:paraId="75213E85" w14:textId="17CAA5E0" w:rsidR="000F0124" w:rsidRPr="00CC6328" w:rsidRDefault="000F0124" w:rsidP="000F0124">
      <w:pPr>
        <w:widowControl w:val="0"/>
        <w:tabs>
          <w:tab w:val="left" w:pos="284"/>
          <w:tab w:val="left" w:pos="4678"/>
        </w:tabs>
        <w:suppressAutoHyphens/>
        <w:rPr>
          <w:rFonts w:eastAsia="Lucida Sans Unicode" w:cs="Arial"/>
          <w:bCs/>
        </w:rPr>
      </w:pPr>
      <w:r w:rsidRPr="00CC6328">
        <w:rPr>
          <w:rFonts w:eastAsia="Lucida Sans Unicode" w:cs="Arial"/>
          <w:bCs/>
        </w:rPr>
        <w:tab/>
        <w:t>IČ</w:t>
      </w:r>
      <w:r w:rsidR="005D453F">
        <w:rPr>
          <w:rFonts w:eastAsia="Lucida Sans Unicode" w:cs="Arial"/>
          <w:bCs/>
        </w:rPr>
        <w:t>O</w:t>
      </w:r>
      <w:r w:rsidRPr="00CC6328">
        <w:rPr>
          <w:rFonts w:eastAsia="Lucida Sans Unicode" w:cs="Arial"/>
          <w:bCs/>
        </w:rPr>
        <w:t>:</w:t>
      </w:r>
      <w:r w:rsidRPr="00CC6328">
        <w:rPr>
          <w:rFonts w:eastAsia="Lucida Sans Unicode" w:cs="Arial"/>
          <w:bCs/>
        </w:rPr>
        <w:tab/>
        <w:t>01312774</w:t>
      </w:r>
    </w:p>
    <w:p w14:paraId="176870A0" w14:textId="77777777" w:rsidR="000F0124" w:rsidRPr="00CC6328" w:rsidRDefault="000F0124" w:rsidP="000F0124">
      <w:pPr>
        <w:widowControl w:val="0"/>
        <w:tabs>
          <w:tab w:val="left" w:pos="284"/>
          <w:tab w:val="left" w:pos="4678"/>
        </w:tabs>
        <w:suppressAutoHyphens/>
        <w:rPr>
          <w:rFonts w:eastAsia="Lucida Sans Unicode" w:cs="Arial"/>
          <w:bCs/>
        </w:rPr>
      </w:pPr>
      <w:r w:rsidRPr="00CC6328">
        <w:rPr>
          <w:rFonts w:eastAsia="Lucida Sans Unicode" w:cs="Arial"/>
          <w:bCs/>
        </w:rPr>
        <w:tab/>
        <w:t>DIČ:</w:t>
      </w:r>
      <w:r w:rsidRPr="00CC6328">
        <w:rPr>
          <w:rFonts w:eastAsia="Lucida Sans Unicode" w:cs="Arial"/>
          <w:bCs/>
        </w:rPr>
        <w:tab/>
        <w:t>CZ01312774 není plátcem DPH</w:t>
      </w:r>
    </w:p>
    <w:p w14:paraId="1CB56ACA" w14:textId="77777777" w:rsidR="000F0124" w:rsidRPr="00CC6328" w:rsidRDefault="000F0124" w:rsidP="000F0124">
      <w:pPr>
        <w:overflowPunct w:val="0"/>
        <w:autoSpaceDE w:val="0"/>
        <w:autoSpaceDN w:val="0"/>
        <w:adjustRightInd w:val="0"/>
        <w:spacing w:line="280" w:lineRule="exact"/>
        <w:textAlignment w:val="baseline"/>
        <w:rPr>
          <w:rFonts w:cs="Arial"/>
        </w:rPr>
      </w:pPr>
      <w:r w:rsidRPr="00CC6328">
        <w:rPr>
          <w:rFonts w:cs="Arial"/>
        </w:rPr>
        <w:t>(dále jen „</w:t>
      </w:r>
      <w:r w:rsidRPr="00CC6328">
        <w:rPr>
          <w:rFonts w:cs="Arial"/>
          <w:b/>
        </w:rPr>
        <w:t>objednatel</w:t>
      </w:r>
      <w:r w:rsidRPr="00CC6328">
        <w:rPr>
          <w:rFonts w:cs="Arial"/>
        </w:rPr>
        <w:t>“)</w:t>
      </w:r>
    </w:p>
    <w:p w14:paraId="76CE97DA" w14:textId="77777777" w:rsidR="000F0124" w:rsidRPr="00CC6328" w:rsidRDefault="000F0124" w:rsidP="000F0124">
      <w:pPr>
        <w:tabs>
          <w:tab w:val="left" w:pos="4253"/>
        </w:tabs>
        <w:spacing w:line="280" w:lineRule="exact"/>
        <w:rPr>
          <w:rFonts w:cs="Arial"/>
          <w:bCs/>
        </w:rPr>
      </w:pPr>
    </w:p>
    <w:p w14:paraId="6EA4898B" w14:textId="77777777" w:rsidR="000F0124" w:rsidRPr="00CC6328" w:rsidRDefault="000F0124" w:rsidP="000F0124">
      <w:pPr>
        <w:spacing w:line="288" w:lineRule="auto"/>
        <w:rPr>
          <w:rFonts w:cs="Arial"/>
          <w:b/>
        </w:rPr>
      </w:pPr>
      <w:r w:rsidRPr="00CC6328">
        <w:rPr>
          <w:rFonts w:cs="Arial"/>
          <w:b/>
        </w:rPr>
        <w:t>a</w:t>
      </w:r>
    </w:p>
    <w:p w14:paraId="393D835F" w14:textId="77777777" w:rsidR="000F0124" w:rsidRPr="00CC6328" w:rsidRDefault="000F0124" w:rsidP="000F0124">
      <w:pPr>
        <w:tabs>
          <w:tab w:val="left" w:pos="4253"/>
        </w:tabs>
        <w:spacing w:line="288" w:lineRule="auto"/>
        <w:rPr>
          <w:rFonts w:cs="Arial"/>
          <w:b/>
        </w:rPr>
      </w:pPr>
      <w:r w:rsidRPr="00CC6328">
        <w:rPr>
          <w:rFonts w:cs="Arial"/>
          <w:b/>
        </w:rPr>
        <w:t>Zhotovitel:</w:t>
      </w:r>
    </w:p>
    <w:p w14:paraId="07E5A051" w14:textId="6346F841" w:rsidR="000F0124" w:rsidRPr="00CC6328" w:rsidRDefault="000F0124" w:rsidP="000F0124">
      <w:pPr>
        <w:tabs>
          <w:tab w:val="left" w:pos="4253"/>
        </w:tabs>
        <w:spacing w:line="288" w:lineRule="auto"/>
        <w:rPr>
          <w:rFonts w:cs="Arial"/>
          <w:b/>
        </w:rPr>
      </w:pPr>
      <w:r w:rsidRPr="00CC6328">
        <w:rPr>
          <w:rFonts w:cs="Arial"/>
          <w:b/>
        </w:rPr>
        <w:t xml:space="preserve">Jméno: </w:t>
      </w:r>
      <w:r w:rsidR="007F6FE9" w:rsidRPr="007F6FE9">
        <w:rPr>
          <w:rFonts w:cs="Arial"/>
          <w:b/>
        </w:rPr>
        <w:t>URGA</w:t>
      </w:r>
      <w:r w:rsidR="008C6CE5">
        <w:rPr>
          <w:rFonts w:cs="Arial"/>
          <w:b/>
        </w:rPr>
        <w:t>,</w:t>
      </w:r>
      <w:r w:rsidR="007F6FE9" w:rsidRPr="007F6FE9">
        <w:rPr>
          <w:rFonts w:cs="Arial"/>
          <w:b/>
        </w:rPr>
        <w:t xml:space="preserve"> s.r.o.</w:t>
      </w:r>
    </w:p>
    <w:p w14:paraId="0F43FDE0" w14:textId="41779A1B" w:rsidR="000F0124" w:rsidRPr="00CC6328" w:rsidRDefault="000F0124" w:rsidP="000F0124">
      <w:pPr>
        <w:tabs>
          <w:tab w:val="left" w:pos="4253"/>
        </w:tabs>
        <w:spacing w:line="288" w:lineRule="auto"/>
        <w:rPr>
          <w:rFonts w:cs="Arial"/>
          <w:b/>
        </w:rPr>
      </w:pPr>
      <w:r w:rsidRPr="00CC6328">
        <w:rPr>
          <w:rFonts w:cs="Arial"/>
          <w:b/>
        </w:rPr>
        <w:t>Sídlo:</w:t>
      </w:r>
      <w:r w:rsidRPr="00CC6328">
        <w:rPr>
          <w:rFonts w:cs="Arial"/>
          <w:bCs/>
        </w:rPr>
        <w:t xml:space="preserve"> </w:t>
      </w:r>
      <w:r w:rsidR="007F6FE9" w:rsidRPr="007F6FE9">
        <w:rPr>
          <w:rFonts w:cs="Arial"/>
          <w:b/>
          <w:bCs/>
          <w:snapToGrid w:val="0"/>
        </w:rPr>
        <w:t>Holická 1090/</w:t>
      </w:r>
      <w:proofErr w:type="gramStart"/>
      <w:r w:rsidR="007F6FE9" w:rsidRPr="007F6FE9">
        <w:rPr>
          <w:rFonts w:cs="Arial"/>
          <w:b/>
          <w:bCs/>
          <w:snapToGrid w:val="0"/>
        </w:rPr>
        <w:t>31a</w:t>
      </w:r>
      <w:proofErr w:type="gramEnd"/>
      <w:r w:rsidR="007F6FE9">
        <w:rPr>
          <w:rFonts w:cs="Arial"/>
          <w:b/>
          <w:bCs/>
          <w:snapToGrid w:val="0"/>
        </w:rPr>
        <w:t>,</w:t>
      </w:r>
      <w:r w:rsidR="007F6FE9" w:rsidRPr="007F6FE9">
        <w:rPr>
          <w:rFonts w:cs="Arial"/>
          <w:b/>
          <w:bCs/>
          <w:snapToGrid w:val="0"/>
        </w:rPr>
        <w:t xml:space="preserve"> 779 00 Olomouc</w:t>
      </w:r>
    </w:p>
    <w:p w14:paraId="3E6F2190" w14:textId="1099B041" w:rsidR="000F0124" w:rsidRPr="00CC6328" w:rsidRDefault="000F0124" w:rsidP="000F0124">
      <w:pPr>
        <w:tabs>
          <w:tab w:val="left" w:pos="4253"/>
        </w:tabs>
        <w:spacing w:line="288" w:lineRule="auto"/>
        <w:rPr>
          <w:rFonts w:cs="Arial"/>
          <w:i/>
        </w:rPr>
      </w:pPr>
      <w:r w:rsidRPr="00CC6328">
        <w:rPr>
          <w:rFonts w:cs="Arial"/>
        </w:rPr>
        <w:t xml:space="preserve">zastoupený: </w:t>
      </w:r>
      <w:r w:rsidR="007F6FE9" w:rsidRPr="007F6FE9">
        <w:rPr>
          <w:rFonts w:cs="Arial"/>
        </w:rPr>
        <w:t xml:space="preserve">Ing. </w:t>
      </w:r>
      <w:proofErr w:type="spellStart"/>
      <w:r w:rsidR="007F6FE9" w:rsidRPr="007F6FE9">
        <w:rPr>
          <w:rFonts w:cs="Arial"/>
          <w:bCs/>
          <w:snapToGrid w:val="0"/>
          <w:szCs w:val="22"/>
          <w:lang w:val="en-US"/>
        </w:rPr>
        <w:t>Jaroslavem</w:t>
      </w:r>
      <w:proofErr w:type="spellEnd"/>
      <w:r w:rsidR="007F6FE9" w:rsidRPr="007F6FE9">
        <w:rPr>
          <w:rFonts w:cs="Arial"/>
          <w:bCs/>
          <w:snapToGrid w:val="0"/>
          <w:szCs w:val="22"/>
          <w:lang w:val="en-US"/>
        </w:rPr>
        <w:t xml:space="preserve"> Reifem, DiS</w:t>
      </w:r>
    </w:p>
    <w:p w14:paraId="48676B14" w14:textId="44CD40D2" w:rsidR="000F0124" w:rsidRPr="00CC6328" w:rsidRDefault="000F0124" w:rsidP="000F0124">
      <w:pPr>
        <w:tabs>
          <w:tab w:val="left" w:pos="284"/>
          <w:tab w:val="left" w:pos="4678"/>
        </w:tabs>
        <w:spacing w:line="288" w:lineRule="auto"/>
        <w:rPr>
          <w:rFonts w:cs="Arial"/>
        </w:rPr>
      </w:pPr>
      <w:r w:rsidRPr="00CC6328">
        <w:rPr>
          <w:rFonts w:cs="Arial"/>
        </w:rPr>
        <w:tab/>
        <w:t>Tel.:</w:t>
      </w:r>
      <w:r w:rsidRPr="00CC6328">
        <w:rPr>
          <w:rFonts w:cs="Arial"/>
        </w:rPr>
        <w:tab/>
      </w:r>
      <w:proofErr w:type="spellStart"/>
      <w:r w:rsidR="002C5D98">
        <w:rPr>
          <w:rFonts w:cs="Arial"/>
          <w:bCs/>
          <w:snapToGrid w:val="0"/>
          <w:szCs w:val="22"/>
        </w:rPr>
        <w:t>xxxxxxxxxxxxx</w:t>
      </w:r>
      <w:proofErr w:type="spellEnd"/>
    </w:p>
    <w:p w14:paraId="4283A8F8" w14:textId="5BEC86C9" w:rsidR="000F0124" w:rsidRPr="00CC6328" w:rsidRDefault="000F0124" w:rsidP="000F0124">
      <w:pPr>
        <w:tabs>
          <w:tab w:val="left" w:pos="284"/>
          <w:tab w:val="left" w:pos="4678"/>
        </w:tabs>
        <w:spacing w:line="288" w:lineRule="auto"/>
        <w:ind w:right="-110"/>
        <w:rPr>
          <w:rFonts w:cs="Arial"/>
          <w:bCs/>
          <w:snapToGrid w:val="0"/>
        </w:rPr>
      </w:pPr>
      <w:r w:rsidRPr="00CC6328">
        <w:rPr>
          <w:rFonts w:cs="Arial"/>
        </w:rPr>
        <w:tab/>
        <w:t>E-mail:</w:t>
      </w:r>
      <w:r w:rsidRPr="00CC6328">
        <w:rPr>
          <w:rFonts w:cs="Arial"/>
        </w:rPr>
        <w:tab/>
      </w:r>
      <w:hyperlink r:id="rId14" w:history="1">
        <w:proofErr w:type="spellStart"/>
        <w:r w:rsidR="002C5D98">
          <w:rPr>
            <w:rStyle w:val="Hypertextovodkaz"/>
            <w:rFonts w:cs="Arial"/>
            <w:bCs/>
            <w:snapToGrid w:val="0"/>
            <w:szCs w:val="22"/>
            <w:lang w:val="en-US"/>
          </w:rPr>
          <w:t>xxxxxxxxxxxxx</w:t>
        </w:r>
        <w:proofErr w:type="spellEnd"/>
      </w:hyperlink>
      <w:r w:rsidR="001D7999" w:rsidRPr="001D7999">
        <w:rPr>
          <w:rFonts w:cs="Arial"/>
          <w:bCs/>
          <w:snapToGrid w:val="0"/>
          <w:szCs w:val="22"/>
          <w:lang w:val="en-US"/>
        </w:rPr>
        <w:t xml:space="preserve"> (</w:t>
      </w:r>
      <w:proofErr w:type="spellStart"/>
      <w:r w:rsidR="001D7999" w:rsidRPr="001D7999">
        <w:rPr>
          <w:rFonts w:cs="Arial"/>
          <w:bCs/>
          <w:snapToGrid w:val="0"/>
          <w:szCs w:val="22"/>
          <w:lang w:val="en-US"/>
        </w:rPr>
        <w:t>centrála</w:t>
      </w:r>
      <w:proofErr w:type="spellEnd"/>
      <w:r w:rsidR="001D7999" w:rsidRPr="001D7999">
        <w:rPr>
          <w:rFonts w:cs="Arial"/>
          <w:bCs/>
          <w:snapToGrid w:val="0"/>
          <w:szCs w:val="22"/>
          <w:lang w:val="en-US"/>
        </w:rPr>
        <w:t>)</w:t>
      </w:r>
    </w:p>
    <w:p w14:paraId="4FF60F9B" w14:textId="738D9D6D" w:rsidR="000F0124" w:rsidRPr="00CC6328" w:rsidRDefault="000F0124" w:rsidP="000F0124">
      <w:pPr>
        <w:tabs>
          <w:tab w:val="left" w:pos="284"/>
          <w:tab w:val="left" w:pos="4678"/>
        </w:tabs>
        <w:spacing w:line="288" w:lineRule="auto"/>
        <w:ind w:right="-110"/>
        <w:rPr>
          <w:rFonts w:cs="Arial"/>
          <w:b/>
          <w:bCs/>
          <w:snapToGrid w:val="0"/>
        </w:rPr>
      </w:pPr>
      <w:r w:rsidRPr="00CC6328">
        <w:rPr>
          <w:rFonts w:cs="Arial"/>
          <w:snapToGrid w:val="0"/>
        </w:rPr>
        <w:tab/>
        <w:t>ID DS:</w:t>
      </w:r>
      <w:r w:rsidRPr="00CC6328">
        <w:rPr>
          <w:rFonts w:cs="Arial"/>
          <w:bCs/>
          <w:snapToGrid w:val="0"/>
        </w:rPr>
        <w:tab/>
      </w:r>
      <w:r w:rsidR="007F6FE9" w:rsidRPr="007F6FE9">
        <w:rPr>
          <w:rFonts w:cs="Arial"/>
          <w:snapToGrid w:val="0"/>
        </w:rPr>
        <w:t>sf79esf</w:t>
      </w:r>
    </w:p>
    <w:p w14:paraId="2DC17B29" w14:textId="4DE43F59" w:rsidR="000F0124" w:rsidRPr="001D7999" w:rsidRDefault="000F0124" w:rsidP="000F0124">
      <w:pPr>
        <w:tabs>
          <w:tab w:val="left" w:pos="284"/>
          <w:tab w:val="left" w:pos="4678"/>
        </w:tabs>
        <w:spacing w:line="288" w:lineRule="auto"/>
        <w:ind w:right="-284"/>
        <w:rPr>
          <w:rFonts w:cs="Arial"/>
        </w:rPr>
      </w:pPr>
      <w:r w:rsidRPr="00CC6328">
        <w:rPr>
          <w:rFonts w:cs="Arial"/>
        </w:rPr>
        <w:t>v technických záležitostech je oprávněn jednat:</w:t>
      </w:r>
      <w:r w:rsidRPr="00CC6328">
        <w:rPr>
          <w:rFonts w:cs="Arial"/>
        </w:rPr>
        <w:tab/>
      </w:r>
      <w:proofErr w:type="spellStart"/>
      <w:r w:rsidR="002C5D98">
        <w:rPr>
          <w:rFonts w:cs="Arial"/>
        </w:rPr>
        <w:t>xxxxxxxxxxxxxx</w:t>
      </w:r>
      <w:proofErr w:type="spellEnd"/>
    </w:p>
    <w:p w14:paraId="729EA32A" w14:textId="5DF03E6F" w:rsidR="000F0124" w:rsidRPr="001D7999" w:rsidRDefault="000F0124" w:rsidP="000F0124">
      <w:pPr>
        <w:tabs>
          <w:tab w:val="left" w:pos="284"/>
          <w:tab w:val="left" w:pos="4678"/>
        </w:tabs>
        <w:spacing w:line="288" w:lineRule="auto"/>
        <w:rPr>
          <w:rFonts w:cs="Arial"/>
        </w:rPr>
      </w:pPr>
      <w:r w:rsidRPr="001D7999">
        <w:rPr>
          <w:rFonts w:cs="Arial"/>
        </w:rPr>
        <w:tab/>
        <w:t>Tel.:</w:t>
      </w:r>
      <w:r w:rsidRPr="001D7999">
        <w:rPr>
          <w:rFonts w:cs="Arial"/>
        </w:rPr>
        <w:tab/>
      </w:r>
      <w:proofErr w:type="spellStart"/>
      <w:r w:rsidR="002C5D98">
        <w:rPr>
          <w:rFonts w:cs="Arial"/>
          <w:bCs/>
          <w:snapToGrid w:val="0"/>
          <w:szCs w:val="22"/>
        </w:rPr>
        <w:t>xxxxxxxxxxxxxxx</w:t>
      </w:r>
      <w:proofErr w:type="spellEnd"/>
    </w:p>
    <w:p w14:paraId="4AE68934" w14:textId="2F68E4CB" w:rsidR="000F0124" w:rsidRPr="001D7999" w:rsidRDefault="000F0124" w:rsidP="000F0124">
      <w:pPr>
        <w:tabs>
          <w:tab w:val="left" w:pos="284"/>
          <w:tab w:val="left" w:pos="4678"/>
        </w:tabs>
        <w:spacing w:line="288" w:lineRule="auto"/>
        <w:ind w:right="-110"/>
        <w:rPr>
          <w:rFonts w:cs="Arial"/>
          <w:b/>
          <w:bCs/>
          <w:snapToGrid w:val="0"/>
        </w:rPr>
      </w:pPr>
      <w:r w:rsidRPr="001D7999">
        <w:rPr>
          <w:rFonts w:cs="Arial"/>
        </w:rPr>
        <w:tab/>
        <w:t>E-mail:</w:t>
      </w:r>
      <w:r w:rsidRPr="001D7999">
        <w:rPr>
          <w:rFonts w:cs="Arial"/>
        </w:rPr>
        <w:tab/>
      </w:r>
      <w:hyperlink r:id="rId15" w:history="1">
        <w:proofErr w:type="spellStart"/>
        <w:r w:rsidR="002C5D98">
          <w:rPr>
            <w:rStyle w:val="Hypertextovodkaz"/>
            <w:rFonts w:cs="Arial"/>
            <w:szCs w:val="22"/>
          </w:rPr>
          <w:t>xxxxxxxxxxxxxxx</w:t>
        </w:r>
        <w:proofErr w:type="spellEnd"/>
      </w:hyperlink>
      <w:r w:rsidR="001D7999" w:rsidRPr="001D7999">
        <w:rPr>
          <w:rFonts w:cs="Arial"/>
          <w:szCs w:val="22"/>
        </w:rPr>
        <w:t xml:space="preserve"> (management)</w:t>
      </w:r>
    </w:p>
    <w:p w14:paraId="092A6EFA" w14:textId="7E655753" w:rsidR="000F0124" w:rsidRPr="001D7999" w:rsidRDefault="000F0124" w:rsidP="000F0124">
      <w:pPr>
        <w:tabs>
          <w:tab w:val="left" w:pos="284"/>
          <w:tab w:val="left" w:pos="4678"/>
        </w:tabs>
        <w:spacing w:line="288" w:lineRule="auto"/>
        <w:ind w:right="-284"/>
        <w:rPr>
          <w:rFonts w:cs="Arial"/>
        </w:rPr>
      </w:pPr>
      <w:r w:rsidRPr="001D7999">
        <w:rPr>
          <w:rFonts w:cs="Arial"/>
        </w:rPr>
        <w:tab/>
        <w:t>Bankovní spojení:</w:t>
      </w:r>
      <w:r w:rsidRPr="001D7999">
        <w:rPr>
          <w:rFonts w:cs="Arial"/>
        </w:rPr>
        <w:tab/>
      </w:r>
      <w:r w:rsidR="007F6FE9" w:rsidRPr="001D7999">
        <w:rPr>
          <w:rFonts w:cs="Arial"/>
          <w:bCs/>
          <w:snapToGrid w:val="0"/>
          <w:szCs w:val="22"/>
          <w:lang w:val="en-US"/>
        </w:rPr>
        <w:t>ČSOB</w:t>
      </w:r>
    </w:p>
    <w:p w14:paraId="3BF0338E" w14:textId="38CC96E9" w:rsidR="000F0124" w:rsidRPr="001D7999" w:rsidRDefault="000F0124" w:rsidP="000F0124">
      <w:pPr>
        <w:tabs>
          <w:tab w:val="left" w:pos="284"/>
          <w:tab w:val="left" w:pos="4678"/>
        </w:tabs>
        <w:spacing w:line="288" w:lineRule="auto"/>
        <w:rPr>
          <w:rFonts w:cs="Arial"/>
        </w:rPr>
      </w:pPr>
      <w:r w:rsidRPr="001D7999">
        <w:rPr>
          <w:rFonts w:cs="Arial"/>
        </w:rPr>
        <w:tab/>
        <w:t>Číslo účtu:</w:t>
      </w:r>
      <w:r w:rsidRPr="001D7999">
        <w:rPr>
          <w:rFonts w:cs="Arial"/>
        </w:rPr>
        <w:tab/>
      </w:r>
      <w:r w:rsidR="007F6FE9" w:rsidRPr="001D7999">
        <w:rPr>
          <w:rFonts w:cs="Arial"/>
          <w:bCs/>
          <w:snapToGrid w:val="0"/>
          <w:szCs w:val="22"/>
          <w:lang w:val="en-US"/>
        </w:rPr>
        <w:t>126840187/0300</w:t>
      </w:r>
    </w:p>
    <w:p w14:paraId="08F6940C" w14:textId="7499AEAA" w:rsidR="000F0124" w:rsidRPr="00CC6328" w:rsidRDefault="000F0124" w:rsidP="000F0124">
      <w:pPr>
        <w:tabs>
          <w:tab w:val="left" w:pos="284"/>
          <w:tab w:val="left" w:pos="4678"/>
        </w:tabs>
        <w:spacing w:line="288" w:lineRule="auto"/>
        <w:rPr>
          <w:rFonts w:cs="Arial"/>
        </w:rPr>
      </w:pPr>
      <w:r w:rsidRPr="001D7999">
        <w:rPr>
          <w:rFonts w:cs="Arial"/>
        </w:rPr>
        <w:tab/>
        <w:t>IČ</w:t>
      </w:r>
      <w:r w:rsidR="005D453F" w:rsidRPr="001D7999">
        <w:rPr>
          <w:rFonts w:cs="Arial"/>
        </w:rPr>
        <w:t>O</w:t>
      </w:r>
      <w:r w:rsidRPr="001D7999">
        <w:rPr>
          <w:rFonts w:cs="Arial"/>
        </w:rPr>
        <w:t>:</w:t>
      </w:r>
      <w:r w:rsidRPr="001D7999">
        <w:rPr>
          <w:rFonts w:cs="Arial"/>
        </w:rPr>
        <w:tab/>
      </w:r>
      <w:r w:rsidR="007F6FE9" w:rsidRPr="001D7999">
        <w:rPr>
          <w:rFonts w:cs="Arial"/>
          <w:bCs/>
          <w:snapToGrid w:val="0"/>
          <w:szCs w:val="22"/>
        </w:rPr>
        <w:t>25380508</w:t>
      </w:r>
    </w:p>
    <w:p w14:paraId="769A5271" w14:textId="200BC37D" w:rsidR="000F0124" w:rsidRPr="00CC6328" w:rsidRDefault="000F0124" w:rsidP="000F0124">
      <w:pPr>
        <w:tabs>
          <w:tab w:val="left" w:pos="284"/>
          <w:tab w:val="left" w:pos="4678"/>
        </w:tabs>
        <w:spacing w:line="288" w:lineRule="auto"/>
        <w:rPr>
          <w:rFonts w:cs="Arial"/>
        </w:rPr>
      </w:pPr>
      <w:r w:rsidRPr="00CC6328">
        <w:rPr>
          <w:rFonts w:cs="Arial"/>
        </w:rPr>
        <w:tab/>
        <w:t>DIČ:</w:t>
      </w:r>
      <w:r w:rsidRPr="00CC6328">
        <w:rPr>
          <w:rFonts w:cs="Arial"/>
        </w:rPr>
        <w:tab/>
      </w:r>
      <w:r w:rsidR="007F6FE9">
        <w:rPr>
          <w:rFonts w:cs="Arial"/>
          <w:szCs w:val="22"/>
        </w:rPr>
        <w:t>CZ</w:t>
      </w:r>
      <w:r w:rsidR="007F6FE9" w:rsidRPr="00FC395A">
        <w:rPr>
          <w:rFonts w:cs="Arial"/>
          <w:szCs w:val="22"/>
        </w:rPr>
        <w:t>25380508</w:t>
      </w:r>
      <w:r w:rsidR="007F6FE9">
        <w:rPr>
          <w:rFonts w:cs="Arial"/>
          <w:szCs w:val="22"/>
        </w:rPr>
        <w:t xml:space="preserve"> </w:t>
      </w:r>
      <w:r w:rsidR="007F6FE9" w:rsidRPr="00FC395A">
        <w:rPr>
          <w:rFonts w:cs="Arial"/>
          <w:bCs/>
          <w:snapToGrid w:val="0"/>
          <w:szCs w:val="22"/>
          <w:lang w:val="en-US"/>
        </w:rPr>
        <w:t xml:space="preserve">je </w:t>
      </w:r>
      <w:proofErr w:type="spellStart"/>
      <w:r w:rsidR="007F6FE9" w:rsidRPr="00FC395A">
        <w:rPr>
          <w:rFonts w:cs="Arial"/>
          <w:bCs/>
          <w:snapToGrid w:val="0"/>
          <w:szCs w:val="22"/>
          <w:lang w:val="en-US"/>
        </w:rPr>
        <w:t>plátcem</w:t>
      </w:r>
      <w:proofErr w:type="spellEnd"/>
      <w:r w:rsidR="007F6FE9" w:rsidRPr="00FC395A">
        <w:rPr>
          <w:rFonts w:cs="Arial"/>
          <w:bCs/>
          <w:snapToGrid w:val="0"/>
          <w:szCs w:val="22"/>
          <w:lang w:val="en-US"/>
        </w:rPr>
        <w:t xml:space="preserve"> DPH</w:t>
      </w:r>
    </w:p>
    <w:p w14:paraId="584968CF" w14:textId="25A12FF4" w:rsidR="00D1499E" w:rsidRPr="00CC6328" w:rsidRDefault="00D1499E" w:rsidP="00B77E44">
      <w:pPr>
        <w:spacing w:before="240" w:line="288" w:lineRule="auto"/>
        <w:rPr>
          <w:rFonts w:cs="Arial"/>
        </w:rPr>
      </w:pPr>
      <w:r w:rsidRPr="00CC6328">
        <w:rPr>
          <w:rFonts w:cs="Arial"/>
        </w:rPr>
        <w:t xml:space="preserve">Společnost je zapsaná v obchodním rejstříku </w:t>
      </w:r>
      <w:r w:rsidR="00B77E44" w:rsidRPr="00B77E44">
        <w:rPr>
          <w:rFonts w:cs="Arial"/>
        </w:rPr>
        <w:t>v obchodním rejstříku pod spisovou</w:t>
      </w:r>
      <w:r w:rsidR="00B77E44">
        <w:rPr>
          <w:rFonts w:cs="Arial"/>
        </w:rPr>
        <w:t xml:space="preserve"> </w:t>
      </w:r>
      <w:r w:rsidR="00B77E44" w:rsidRPr="00B77E44">
        <w:rPr>
          <w:rFonts w:cs="Arial"/>
        </w:rPr>
        <w:t xml:space="preserve">značkou </w:t>
      </w:r>
      <w:r w:rsidR="00B77E44">
        <w:rPr>
          <w:rFonts w:cs="Arial"/>
        </w:rPr>
        <w:t xml:space="preserve">            </w:t>
      </w:r>
      <w:r w:rsidR="00B77E44" w:rsidRPr="00B77E44">
        <w:rPr>
          <w:rFonts w:cs="Arial"/>
        </w:rPr>
        <w:t>C 16891, vedenou u rejstříkového soudu v Ostravě</w:t>
      </w:r>
    </w:p>
    <w:p w14:paraId="1346C157" w14:textId="77777777" w:rsidR="00D1499E" w:rsidRPr="00CC6328" w:rsidRDefault="00D1499E" w:rsidP="00D1499E">
      <w:pPr>
        <w:tabs>
          <w:tab w:val="left" w:pos="2127"/>
          <w:tab w:val="left" w:pos="4800"/>
        </w:tabs>
        <w:rPr>
          <w:rFonts w:cs="Arial"/>
          <w:snapToGrid w:val="0"/>
          <w:szCs w:val="22"/>
        </w:rPr>
      </w:pPr>
      <w:r w:rsidRPr="00CC6328">
        <w:rPr>
          <w:rFonts w:cs="Arial"/>
        </w:rPr>
        <w:t>(dále jen „</w:t>
      </w:r>
      <w:r w:rsidRPr="00CC6328">
        <w:rPr>
          <w:rFonts w:cs="Arial"/>
          <w:b/>
        </w:rPr>
        <w:t>zhotovitel</w:t>
      </w:r>
      <w:r w:rsidRPr="00CC6328">
        <w:rPr>
          <w:rFonts w:cs="Arial"/>
        </w:rPr>
        <w:t>“)</w:t>
      </w:r>
    </w:p>
    <w:p w14:paraId="7D1AEB07" w14:textId="77777777" w:rsidR="00D1499E" w:rsidRPr="00CC6328" w:rsidRDefault="00D1499E" w:rsidP="00112524">
      <w:pPr>
        <w:rPr>
          <w:rFonts w:cs="Arial"/>
          <w:szCs w:val="22"/>
        </w:rPr>
      </w:pPr>
    </w:p>
    <w:p w14:paraId="0C330FEA" w14:textId="599EFDC3" w:rsidR="0094054F" w:rsidRPr="00DE5BB1" w:rsidRDefault="004539E7" w:rsidP="00112524">
      <w:pPr>
        <w:rPr>
          <w:rFonts w:cs="Arial"/>
          <w:szCs w:val="22"/>
          <w:highlight w:val="yellow"/>
        </w:rPr>
      </w:pPr>
      <w:r w:rsidRPr="00CC6328">
        <w:rPr>
          <w:rFonts w:cs="Arial"/>
          <w:szCs w:val="22"/>
        </w:rPr>
        <w:t>na veřejnou zakázku malého rozsahu s názvem „</w:t>
      </w:r>
      <w:proofErr w:type="spellStart"/>
      <w:r w:rsidR="00B77E44" w:rsidRPr="00B77E44">
        <w:rPr>
          <w:rFonts w:cs="Arial"/>
          <w:szCs w:val="22"/>
        </w:rPr>
        <w:t>Inženýrsko</w:t>
      </w:r>
      <w:proofErr w:type="spellEnd"/>
      <w:r w:rsidR="00B77E44" w:rsidRPr="00B77E44">
        <w:rPr>
          <w:rFonts w:cs="Arial"/>
          <w:szCs w:val="22"/>
        </w:rPr>
        <w:t xml:space="preserve"> geologický průzkum pro návrh PSZ v </w:t>
      </w:r>
      <w:proofErr w:type="spellStart"/>
      <w:r w:rsidR="00B77E44" w:rsidRPr="00B77E44">
        <w:rPr>
          <w:rFonts w:cs="Arial"/>
          <w:szCs w:val="22"/>
        </w:rPr>
        <w:t>KoPÚ</w:t>
      </w:r>
      <w:proofErr w:type="spellEnd"/>
      <w:r w:rsidR="00B77E44" w:rsidRPr="00B77E44">
        <w:rPr>
          <w:rFonts w:cs="Arial"/>
          <w:szCs w:val="22"/>
        </w:rPr>
        <w:t xml:space="preserve"> Cerekvice, Bohuňovice, Sedliště, Tržek</w:t>
      </w:r>
      <w:r w:rsidRPr="00CC6328">
        <w:rPr>
          <w:rFonts w:cs="Arial"/>
          <w:szCs w:val="22"/>
        </w:rPr>
        <w:t xml:space="preserve">“, </w:t>
      </w:r>
      <w:r w:rsidR="00DE5BB1">
        <w:rPr>
          <w:rFonts w:cs="Arial"/>
          <w:szCs w:val="22"/>
        </w:rPr>
        <w:t>n</w:t>
      </w:r>
      <w:r w:rsidR="00DE5BB1" w:rsidRPr="00DE5BB1">
        <w:rPr>
          <w:rFonts w:cs="Arial"/>
          <w:szCs w:val="22"/>
        </w:rPr>
        <w:t xml:space="preserve">a základě výsledku provedeného průzkumu trhu </w:t>
      </w:r>
      <w:r w:rsidRPr="00DE5BB1">
        <w:rPr>
          <w:rFonts w:cs="Arial"/>
          <w:szCs w:val="22"/>
        </w:rPr>
        <w:t xml:space="preserve">realizovaného </w:t>
      </w:r>
      <w:r w:rsidR="00112524" w:rsidRPr="00DE5BB1">
        <w:rPr>
          <w:rFonts w:cs="Arial"/>
          <w:szCs w:val="22"/>
        </w:rPr>
        <w:t>v souladu s příslušnými ustanoveními</w:t>
      </w:r>
      <w:r w:rsidR="00112524" w:rsidRPr="00CC6328">
        <w:rPr>
          <w:rFonts w:cs="Arial"/>
          <w:szCs w:val="22"/>
        </w:rPr>
        <w:t xml:space="preserve"> zákona č.</w:t>
      </w:r>
      <w:r w:rsidR="002F018A" w:rsidRPr="00CC6328">
        <w:rPr>
          <w:rFonts w:cs="Arial"/>
          <w:szCs w:val="22"/>
        </w:rPr>
        <w:t> </w:t>
      </w:r>
      <w:r w:rsidR="00112524" w:rsidRPr="00CC6328">
        <w:rPr>
          <w:rFonts w:cs="Arial"/>
          <w:szCs w:val="22"/>
        </w:rPr>
        <w:t>134/2016 Sb., o zadávání veřejných zakázek</w:t>
      </w:r>
      <w:r w:rsidR="00812ED3" w:rsidRPr="00CC6328">
        <w:rPr>
          <w:rFonts w:cs="Arial"/>
          <w:szCs w:val="22"/>
        </w:rPr>
        <w:t>, ve znění pozdějších předpisů</w:t>
      </w:r>
      <w:r w:rsidRPr="00CC6328">
        <w:rPr>
          <w:rFonts w:cs="Arial"/>
          <w:szCs w:val="22"/>
        </w:rPr>
        <w:t xml:space="preserve"> (dále jen „ZZVZ“)</w:t>
      </w:r>
      <w:r w:rsidR="001103D2" w:rsidRPr="00CC6328">
        <w:rPr>
          <w:rFonts w:cs="Arial"/>
          <w:szCs w:val="22"/>
        </w:rPr>
        <w:t>.</w:t>
      </w:r>
    </w:p>
    <w:p w14:paraId="1DF632B1" w14:textId="77777777" w:rsidR="00ED61CA" w:rsidRPr="00CC6328" w:rsidRDefault="00ED61CA" w:rsidP="00093FDF">
      <w:pPr>
        <w:pStyle w:val="Zkladntext"/>
        <w:rPr>
          <w:rFonts w:cs="Arial"/>
          <w:b w:val="0"/>
          <w:i w:val="0"/>
          <w:szCs w:val="22"/>
        </w:rPr>
      </w:pPr>
    </w:p>
    <w:p w14:paraId="203A8CCE" w14:textId="79B6A4EA" w:rsidR="00DF45BD" w:rsidRPr="00CC6328" w:rsidRDefault="00420EC8" w:rsidP="00DF45BD">
      <w:pPr>
        <w:pStyle w:val="l-L1"/>
      </w:pPr>
      <w:r w:rsidRPr="00CC6328">
        <w:t>P</w:t>
      </w:r>
      <w:r w:rsidR="00DF45BD" w:rsidRPr="00CC6328">
        <w:t xml:space="preserve">ředmět </w:t>
      </w:r>
      <w:r w:rsidRPr="00CC6328">
        <w:t xml:space="preserve">a účel </w:t>
      </w:r>
      <w:r w:rsidR="00DF45BD" w:rsidRPr="00CC6328">
        <w:t>smlouv</w:t>
      </w:r>
      <w:r w:rsidR="00CD10FE" w:rsidRPr="00CC6328">
        <w:t>y</w:t>
      </w:r>
    </w:p>
    <w:p w14:paraId="0448D07D" w14:textId="58B726B9" w:rsidR="004404D8" w:rsidRPr="00B77E44" w:rsidRDefault="007F5AFE" w:rsidP="0003369B">
      <w:pPr>
        <w:pStyle w:val="l-L2"/>
        <w:numPr>
          <w:ilvl w:val="0"/>
          <w:numId w:val="11"/>
        </w:numPr>
        <w:ind w:left="357" w:hanging="357"/>
      </w:pPr>
      <w:r w:rsidRPr="00CC6328">
        <w:t>Účelem této smlouvy je</w:t>
      </w:r>
      <w:r w:rsidR="00364403" w:rsidRPr="00CC6328">
        <w:t xml:space="preserve"> </w:t>
      </w:r>
      <w:r w:rsidR="007C0D41" w:rsidRPr="00CC6328">
        <w:t>úprava práv a povinností smluvních stran</w:t>
      </w:r>
      <w:r w:rsidR="00364403" w:rsidRPr="00CC6328">
        <w:t xml:space="preserve"> </w:t>
      </w:r>
      <w:r w:rsidR="007C0D41" w:rsidRPr="00CC6328">
        <w:t xml:space="preserve">při </w:t>
      </w:r>
      <w:r w:rsidR="00265531" w:rsidRPr="00CC6328">
        <w:t xml:space="preserve">realizaci veřejné zakázky </w:t>
      </w:r>
      <w:r w:rsidR="009E11D1" w:rsidRPr="00CC6328">
        <w:t xml:space="preserve">malého rozsahu </w:t>
      </w:r>
      <w:r w:rsidR="00364403" w:rsidRPr="00CC6328">
        <w:t>č.</w:t>
      </w:r>
      <w:r w:rsidR="00364403" w:rsidRPr="00C267F2">
        <w:t xml:space="preserve">j. </w:t>
      </w:r>
      <w:r w:rsidR="0061021D" w:rsidRPr="0061021D">
        <w:t>SP5427/2026-544202</w:t>
      </w:r>
      <w:r w:rsidR="0061021D">
        <w:t xml:space="preserve"> </w:t>
      </w:r>
      <w:r w:rsidR="00265531" w:rsidRPr="00CC6328">
        <w:t>s názvem „</w:t>
      </w:r>
      <w:proofErr w:type="spellStart"/>
      <w:r w:rsidR="0087148D" w:rsidRPr="0087148D">
        <w:rPr>
          <w:rStyle w:val="Siln"/>
          <w:rFonts w:cs="Arial"/>
          <w:szCs w:val="22"/>
        </w:rPr>
        <w:t>Inženýrsko</w:t>
      </w:r>
      <w:proofErr w:type="spellEnd"/>
      <w:r w:rsidR="0087148D" w:rsidRPr="0087148D">
        <w:rPr>
          <w:rStyle w:val="Siln"/>
          <w:rFonts w:cs="Arial"/>
          <w:szCs w:val="22"/>
        </w:rPr>
        <w:t xml:space="preserve"> geologický průzkum pro návrh PSZ v </w:t>
      </w:r>
      <w:proofErr w:type="spellStart"/>
      <w:r w:rsidR="0087148D" w:rsidRPr="0087148D">
        <w:rPr>
          <w:rStyle w:val="Siln"/>
          <w:rFonts w:cs="Arial"/>
          <w:szCs w:val="22"/>
        </w:rPr>
        <w:t>KoPÚ</w:t>
      </w:r>
      <w:proofErr w:type="spellEnd"/>
      <w:r w:rsidR="0087148D" w:rsidRPr="0087148D">
        <w:rPr>
          <w:rStyle w:val="Siln"/>
          <w:rFonts w:cs="Arial"/>
          <w:szCs w:val="22"/>
        </w:rPr>
        <w:t xml:space="preserve"> Cerekvice, Bohuňovice, Sedliště, Tržek</w:t>
      </w:r>
      <w:r w:rsidR="00265531" w:rsidRPr="00CC6328">
        <w:t>“</w:t>
      </w:r>
      <w:r w:rsidR="00B70E97" w:rsidRPr="00CC6328">
        <w:t>.</w:t>
      </w:r>
      <w:bookmarkStart w:id="1" w:name="_Ref368937392"/>
      <w:r w:rsidR="00CF30A6" w:rsidRPr="00CC6328" w:rsidDel="00CF30A6">
        <w:t xml:space="preserve"> </w:t>
      </w:r>
      <w:r w:rsidR="00CF30A6" w:rsidRPr="00CC6328">
        <w:t>G</w:t>
      </w:r>
      <w:r w:rsidR="00DC55FB" w:rsidRPr="00CC6328">
        <w:t xml:space="preserve">eotechnický průzkum (dále jen </w:t>
      </w:r>
      <w:r w:rsidR="00812ED3" w:rsidRPr="00CC6328">
        <w:t>„</w:t>
      </w:r>
      <w:r w:rsidR="00DC55FB" w:rsidRPr="00CC6328">
        <w:t>GTP</w:t>
      </w:r>
      <w:r w:rsidR="00812ED3" w:rsidRPr="00CC6328">
        <w:t>“</w:t>
      </w:r>
      <w:r w:rsidR="00DC55FB" w:rsidRPr="00CC6328">
        <w:t>)</w:t>
      </w:r>
      <w:r w:rsidR="00CF30A6" w:rsidRPr="00CC6328">
        <w:t xml:space="preserve"> </w:t>
      </w:r>
      <w:r w:rsidR="00B04130" w:rsidRPr="00CC6328">
        <w:t>bude prováděn na vybraných lokalitách výše uveden</w:t>
      </w:r>
      <w:r w:rsidR="00B77E44">
        <w:t>ých</w:t>
      </w:r>
      <w:r w:rsidR="00B04130" w:rsidRPr="00CC6328">
        <w:t xml:space="preserve"> katastrální</w:t>
      </w:r>
      <w:r w:rsidR="00B77E44">
        <w:t>ch</w:t>
      </w:r>
      <w:r w:rsidR="00B04130" w:rsidRPr="00CC6328">
        <w:t xml:space="preserve"> území, kde </w:t>
      </w:r>
      <w:r w:rsidR="00A557DF" w:rsidRPr="00CC6328">
        <w:t xml:space="preserve">vyhodnotí </w:t>
      </w:r>
      <w:r w:rsidR="001A32A5" w:rsidRPr="00CC6328">
        <w:t>geologické a</w:t>
      </w:r>
      <w:r w:rsidR="008A309F" w:rsidRPr="00CC6328">
        <w:t> </w:t>
      </w:r>
      <w:r w:rsidR="001A32A5" w:rsidRPr="00CC6328">
        <w:t xml:space="preserve">hydrogeologické poměry </w:t>
      </w:r>
      <w:r w:rsidR="008325A1" w:rsidRPr="00CC6328">
        <w:t>a</w:t>
      </w:r>
      <w:r w:rsidR="00E935E1" w:rsidRPr="00CC6328">
        <w:t> </w:t>
      </w:r>
      <w:r w:rsidR="00914EF8" w:rsidRPr="00CC6328">
        <w:t xml:space="preserve">bude podkladem pro zpracování </w:t>
      </w:r>
      <w:r w:rsidR="00B13043" w:rsidRPr="00CC6328">
        <w:t xml:space="preserve">dokumentace technického řešení v rámci zpracování </w:t>
      </w:r>
      <w:r w:rsidR="00914EF8" w:rsidRPr="00CC6328">
        <w:t xml:space="preserve">plánu společných zařízení </w:t>
      </w:r>
      <w:r w:rsidR="00B13043" w:rsidRPr="00CC6328">
        <w:t xml:space="preserve">při </w:t>
      </w:r>
      <w:r w:rsidR="00914EF8" w:rsidRPr="00CC6328">
        <w:t>komplexní</w:t>
      </w:r>
      <w:r w:rsidR="00F31E27">
        <w:t>ch</w:t>
      </w:r>
      <w:r w:rsidR="00914EF8" w:rsidRPr="00CC6328">
        <w:t xml:space="preserve"> pozemkov</w:t>
      </w:r>
      <w:r w:rsidR="00F31E27">
        <w:t>ých</w:t>
      </w:r>
      <w:r w:rsidR="00914EF8" w:rsidRPr="00CC6328">
        <w:t xml:space="preserve"> úprav</w:t>
      </w:r>
      <w:r w:rsidR="0061021D">
        <w:t xml:space="preserve"> (dále jen „</w:t>
      </w:r>
      <w:proofErr w:type="spellStart"/>
      <w:r w:rsidR="0061021D">
        <w:t>KoPÚ</w:t>
      </w:r>
      <w:proofErr w:type="spellEnd"/>
      <w:r w:rsidR="0061021D">
        <w:t>“)</w:t>
      </w:r>
      <w:r w:rsidR="00914EF8" w:rsidRPr="00CC6328">
        <w:t xml:space="preserve"> v </w:t>
      </w:r>
      <w:proofErr w:type="spellStart"/>
      <w:r w:rsidR="00914EF8" w:rsidRPr="00CC6328">
        <w:t>k.ú</w:t>
      </w:r>
      <w:proofErr w:type="spellEnd"/>
      <w:r w:rsidR="00914EF8" w:rsidRPr="00B77E44">
        <w:t>.</w:t>
      </w:r>
      <w:r w:rsidR="00E935E1" w:rsidRPr="00B77E44">
        <w:t> </w:t>
      </w:r>
      <w:r w:rsidR="00B77E44" w:rsidRPr="00B77E44">
        <w:t xml:space="preserve">Cerekvice nad Loučnou, </w:t>
      </w:r>
      <w:proofErr w:type="spellStart"/>
      <w:r w:rsidR="0061021D" w:rsidRPr="00B77E44">
        <w:t>k.ú</w:t>
      </w:r>
      <w:proofErr w:type="spellEnd"/>
      <w:r w:rsidR="0061021D" w:rsidRPr="00B77E44">
        <w:t xml:space="preserve">. </w:t>
      </w:r>
      <w:r w:rsidR="00B77E44" w:rsidRPr="00B77E44">
        <w:t xml:space="preserve">Bohuňovice u Litomyšle, </w:t>
      </w:r>
      <w:proofErr w:type="spellStart"/>
      <w:r w:rsidR="0061021D" w:rsidRPr="00B77E44">
        <w:t>k.ú</w:t>
      </w:r>
      <w:proofErr w:type="spellEnd"/>
      <w:r w:rsidR="0061021D" w:rsidRPr="00B77E44">
        <w:t xml:space="preserve">. </w:t>
      </w:r>
      <w:r w:rsidR="00B77E44" w:rsidRPr="00B77E44">
        <w:t xml:space="preserve">Sedliště a </w:t>
      </w:r>
      <w:proofErr w:type="spellStart"/>
      <w:r w:rsidR="00B77E44" w:rsidRPr="00B77E44">
        <w:t>k.ú</w:t>
      </w:r>
      <w:proofErr w:type="spellEnd"/>
      <w:r w:rsidR="00B77E44" w:rsidRPr="00B77E44">
        <w:t>. Tržek</w:t>
      </w:r>
      <w:r w:rsidR="001D5DA9" w:rsidRPr="00B77E44">
        <w:t>.</w:t>
      </w:r>
    </w:p>
    <w:p w14:paraId="03C3A8DE" w14:textId="68BFD519" w:rsidR="00093FDF" w:rsidRPr="00CC6328" w:rsidRDefault="00CB0D3F" w:rsidP="0003369B">
      <w:pPr>
        <w:pStyle w:val="l-L2"/>
        <w:numPr>
          <w:ilvl w:val="0"/>
          <w:numId w:val="11"/>
        </w:numPr>
        <w:ind w:left="357" w:hanging="357"/>
        <w:rPr>
          <w:rStyle w:val="Siln"/>
          <w:b w:val="0"/>
          <w:bCs w:val="0"/>
        </w:rPr>
      </w:pPr>
      <w:r w:rsidRPr="00CC6328">
        <w:t>Předmětem této smlouvy je závazek z</w:t>
      </w:r>
      <w:r w:rsidR="004F5D4D" w:rsidRPr="00CC6328">
        <w:t>hotovitel</w:t>
      </w:r>
      <w:r w:rsidRPr="00CC6328">
        <w:t>e</w:t>
      </w:r>
      <w:r w:rsidR="00364403" w:rsidRPr="00CC6328">
        <w:t xml:space="preserve"> </w:t>
      </w:r>
      <w:r w:rsidR="00CD5549" w:rsidRPr="00CC6328">
        <w:t xml:space="preserve">provést </w:t>
      </w:r>
      <w:r w:rsidR="00106192" w:rsidRPr="00CC6328">
        <w:t>v souladu s</w:t>
      </w:r>
      <w:r w:rsidR="00347565" w:rsidRPr="00CC6328">
        <w:t> právními předpisy</w:t>
      </w:r>
      <w:r w:rsidR="00A8543E" w:rsidRPr="00CC6328">
        <w:t>,</w:t>
      </w:r>
      <w:r w:rsidR="00347565" w:rsidRPr="00CC6328">
        <w:t xml:space="preserve"> </w:t>
      </w:r>
      <w:r w:rsidR="00106192" w:rsidRPr="00CC6328">
        <w:t>touto</w:t>
      </w:r>
      <w:r w:rsidR="00E935E1" w:rsidRPr="00CC6328">
        <w:t> </w:t>
      </w:r>
      <w:r w:rsidR="00106192" w:rsidRPr="00CC6328">
        <w:t>smlouvou a jejími přílohami pro</w:t>
      </w:r>
      <w:r w:rsidR="00CD5549" w:rsidRPr="00CC6328">
        <w:t xml:space="preserve"> objednatele</w:t>
      </w:r>
      <w:r w:rsidR="00132C06" w:rsidRPr="00CC6328">
        <w:t xml:space="preserve"> řádně a včas</w:t>
      </w:r>
      <w:r w:rsidR="00CD5549" w:rsidRPr="00CC6328">
        <w:t xml:space="preserve"> </w:t>
      </w:r>
      <w:r w:rsidRPr="00CC6328">
        <w:t>d</w:t>
      </w:r>
      <w:r w:rsidR="000675F3" w:rsidRPr="00CC6328">
        <w:t>ílo</w:t>
      </w:r>
      <w:r w:rsidR="00F8750E" w:rsidRPr="00CC6328">
        <w:t xml:space="preserve"> ve formě </w:t>
      </w:r>
      <w:r w:rsidR="00B04130" w:rsidRPr="00CC6328">
        <w:t>GTP</w:t>
      </w:r>
      <w:r w:rsidR="00B62D72" w:rsidRPr="00CC6328">
        <w:t xml:space="preserve"> včetně</w:t>
      </w:r>
      <w:r w:rsidR="00A16F67">
        <w:t> </w:t>
      </w:r>
      <w:r w:rsidR="00B62D72" w:rsidRPr="00CC6328">
        <w:t>laboratorních zkoušek,</w:t>
      </w:r>
      <w:r w:rsidR="00364403" w:rsidRPr="00CC6328">
        <w:t xml:space="preserve"> </w:t>
      </w:r>
      <w:r w:rsidR="005644A3" w:rsidRPr="00CC6328">
        <w:t>kter</w:t>
      </w:r>
      <w:r w:rsidR="00B62D72" w:rsidRPr="00CC6328">
        <w:t>é</w:t>
      </w:r>
      <w:r w:rsidR="005644A3" w:rsidRPr="00CC6328">
        <w:t xml:space="preserve"> bude obsahovat:</w:t>
      </w:r>
      <w:bookmarkEnd w:id="1"/>
    </w:p>
    <w:p w14:paraId="04320958" w14:textId="7CBA965C" w:rsidR="006053C4" w:rsidRPr="00CC6328" w:rsidRDefault="0041743D" w:rsidP="0003369B">
      <w:pPr>
        <w:pStyle w:val="l-L2"/>
        <w:numPr>
          <w:ilvl w:val="0"/>
          <w:numId w:val="12"/>
        </w:numPr>
      </w:pPr>
      <w:r>
        <w:t>i</w:t>
      </w:r>
      <w:r w:rsidR="5A2EEFD3" w:rsidRPr="00CC6328">
        <w:t>denti</w:t>
      </w:r>
      <w:r w:rsidR="5737C734" w:rsidRPr="00CC6328">
        <w:t>fikační údaje</w:t>
      </w:r>
      <w:r>
        <w:t>,</w:t>
      </w:r>
    </w:p>
    <w:p w14:paraId="1B1053BA" w14:textId="5A1FD2BC" w:rsidR="003F05DE" w:rsidRPr="00CC6328" w:rsidRDefault="0041743D" w:rsidP="0003369B">
      <w:pPr>
        <w:pStyle w:val="l-L2"/>
        <w:numPr>
          <w:ilvl w:val="0"/>
          <w:numId w:val="12"/>
        </w:numPr>
      </w:pPr>
      <w:r>
        <w:t>p</w:t>
      </w:r>
      <w:r w:rsidR="7B2B610C" w:rsidRPr="00CC6328">
        <w:t>opis stavby včetně objektů</w:t>
      </w:r>
      <w:r>
        <w:t>,</w:t>
      </w:r>
    </w:p>
    <w:p w14:paraId="1D12A590" w14:textId="6C06F934" w:rsidR="003F05DE" w:rsidRPr="00CC6328" w:rsidRDefault="0041743D" w:rsidP="0003369B">
      <w:pPr>
        <w:pStyle w:val="l-L2"/>
        <w:numPr>
          <w:ilvl w:val="0"/>
          <w:numId w:val="12"/>
        </w:numPr>
      </w:pPr>
      <w:r>
        <w:t>r</w:t>
      </w:r>
      <w:r w:rsidR="7B2B610C" w:rsidRPr="00CC6328">
        <w:t>ozbor dostupných podkladů</w:t>
      </w:r>
      <w:r>
        <w:t>,</w:t>
      </w:r>
    </w:p>
    <w:p w14:paraId="1D439214" w14:textId="6767E7F5" w:rsidR="003F05DE" w:rsidRPr="00CC6328" w:rsidRDefault="0041743D" w:rsidP="0003369B">
      <w:pPr>
        <w:pStyle w:val="l-L2"/>
        <w:numPr>
          <w:ilvl w:val="0"/>
          <w:numId w:val="12"/>
        </w:numPr>
      </w:pPr>
      <w:r>
        <w:t>p</w:t>
      </w:r>
      <w:r w:rsidR="0B1508E2" w:rsidRPr="00CC6328">
        <w:t>opis geologických poměrů</w:t>
      </w:r>
      <w:r>
        <w:t>,</w:t>
      </w:r>
    </w:p>
    <w:p w14:paraId="6E7AC335" w14:textId="346843B4" w:rsidR="008325A1" w:rsidRPr="00CC6328" w:rsidRDefault="0041743D" w:rsidP="0003369B">
      <w:pPr>
        <w:pStyle w:val="l-L2"/>
        <w:numPr>
          <w:ilvl w:val="0"/>
          <w:numId w:val="12"/>
        </w:numPr>
      </w:pPr>
      <w:r>
        <w:t>p</w:t>
      </w:r>
      <w:r w:rsidR="0B1508E2" w:rsidRPr="00CC6328">
        <w:t>opis hydrogeologických poměrů</w:t>
      </w:r>
      <w:r>
        <w:t>,</w:t>
      </w:r>
    </w:p>
    <w:p w14:paraId="4C20731C" w14:textId="4BDB123C" w:rsidR="006505DF" w:rsidRPr="00CC6328" w:rsidRDefault="0041743D" w:rsidP="0003369B">
      <w:pPr>
        <w:pStyle w:val="l-L2"/>
        <w:numPr>
          <w:ilvl w:val="0"/>
          <w:numId w:val="12"/>
        </w:numPr>
      </w:pPr>
      <w:r>
        <w:t>p</w:t>
      </w:r>
      <w:r w:rsidR="0B1508E2" w:rsidRPr="00CC6328">
        <w:t>opis geologického profilu průzkumných sond</w:t>
      </w:r>
      <w:r>
        <w:t>,</w:t>
      </w:r>
    </w:p>
    <w:p w14:paraId="1F422271" w14:textId="1407CE0B" w:rsidR="006505DF" w:rsidRPr="00CC6328" w:rsidRDefault="0041743D" w:rsidP="0003369B">
      <w:pPr>
        <w:pStyle w:val="l-L2"/>
        <w:numPr>
          <w:ilvl w:val="0"/>
          <w:numId w:val="12"/>
        </w:numPr>
      </w:pPr>
      <w:r>
        <w:t>p</w:t>
      </w:r>
      <w:r w:rsidR="0B1508E2" w:rsidRPr="00CC6328">
        <w:t>rotokoly o laboratorních zkouškách</w:t>
      </w:r>
      <w:r>
        <w:t>,</w:t>
      </w:r>
    </w:p>
    <w:p w14:paraId="719775BB" w14:textId="6E3118C3" w:rsidR="006505DF" w:rsidRPr="00CC6328" w:rsidRDefault="0041743D" w:rsidP="0003369B">
      <w:pPr>
        <w:pStyle w:val="l-L2"/>
        <w:numPr>
          <w:ilvl w:val="0"/>
          <w:numId w:val="12"/>
        </w:numPr>
      </w:pPr>
      <w:r>
        <w:t>z</w:t>
      </w:r>
      <w:r w:rsidR="5A2EEFD3" w:rsidRPr="00CC6328">
        <w:t xml:space="preserve">ávěrečná zpráva </w:t>
      </w:r>
      <w:r w:rsidR="7B2B610C" w:rsidRPr="00CC6328">
        <w:t>(</w:t>
      </w:r>
      <w:r w:rsidR="5A2EEFD3" w:rsidRPr="00CC6328">
        <w:t xml:space="preserve">včetně závěrů </w:t>
      </w:r>
      <w:r w:rsidR="0B1508E2" w:rsidRPr="00CC6328">
        <w:t>a doporučení</w:t>
      </w:r>
      <w:r w:rsidR="7B2B610C" w:rsidRPr="00CC6328">
        <w:t>)</w:t>
      </w:r>
      <w:r>
        <w:t>,</w:t>
      </w:r>
    </w:p>
    <w:p w14:paraId="0E1EDA4B" w14:textId="7D932CDC" w:rsidR="006505DF" w:rsidRPr="00CC6328" w:rsidRDefault="0041743D" w:rsidP="0003369B">
      <w:pPr>
        <w:pStyle w:val="l-L2"/>
        <w:numPr>
          <w:ilvl w:val="0"/>
          <w:numId w:val="12"/>
        </w:numPr>
      </w:pPr>
      <w:r>
        <w:t>m</w:t>
      </w:r>
      <w:r w:rsidR="7B2B610C" w:rsidRPr="00CC6328">
        <w:t>apové podklady (včetně popisu a umístění sond)</w:t>
      </w:r>
      <w:r>
        <w:t>,</w:t>
      </w:r>
    </w:p>
    <w:p w14:paraId="62A82577" w14:textId="1ED051D5" w:rsidR="006505DF" w:rsidRPr="00CC6328" w:rsidRDefault="0041743D" w:rsidP="0003369B">
      <w:pPr>
        <w:pStyle w:val="l-L2"/>
        <w:numPr>
          <w:ilvl w:val="0"/>
          <w:numId w:val="12"/>
        </w:numPr>
      </w:pPr>
      <w:r>
        <w:t>p</w:t>
      </w:r>
      <w:r w:rsidR="52BA460D" w:rsidRPr="00CC6328">
        <w:t>odrobná situace (měřítko dle podkladů zadání)</w:t>
      </w:r>
      <w:r>
        <w:t>,</w:t>
      </w:r>
    </w:p>
    <w:p w14:paraId="3A98C0C7" w14:textId="0F27C4EF" w:rsidR="006505DF" w:rsidRPr="00CC6328" w:rsidRDefault="0041743D" w:rsidP="0003369B">
      <w:pPr>
        <w:pStyle w:val="l-L2"/>
        <w:numPr>
          <w:ilvl w:val="0"/>
          <w:numId w:val="12"/>
        </w:numPr>
      </w:pPr>
      <w:r>
        <w:t>p</w:t>
      </w:r>
      <w:r w:rsidR="52BA460D" w:rsidRPr="00CC6328">
        <w:t>odélný profil (měřítko dle podkladů zadání)</w:t>
      </w:r>
      <w:r>
        <w:t>.</w:t>
      </w:r>
    </w:p>
    <w:p w14:paraId="553020E3" w14:textId="70425BEB" w:rsidR="001B7847" w:rsidRPr="00CC6328" w:rsidRDefault="008325A1" w:rsidP="00955757">
      <w:pPr>
        <w:pStyle w:val="l-L2"/>
        <w:ind w:left="357"/>
        <w:rPr>
          <w:bCs/>
        </w:rPr>
      </w:pPr>
      <w:r w:rsidRPr="00CC6328">
        <w:rPr>
          <w:bCs/>
        </w:rPr>
        <w:t xml:space="preserve">GTP bude proveden dle </w:t>
      </w:r>
      <w:r w:rsidRPr="0061021D">
        <w:rPr>
          <w:bCs/>
        </w:rPr>
        <w:t>požadavků objednatele jako předběžný</w:t>
      </w:r>
      <w:r w:rsidR="00DC55FB" w:rsidRPr="0061021D">
        <w:rPr>
          <w:bCs/>
        </w:rPr>
        <w:t xml:space="preserve"> pro vodní nádrže a poldry</w:t>
      </w:r>
      <w:r w:rsidR="00A67DBD" w:rsidRPr="0061021D">
        <w:rPr>
          <w:bCs/>
        </w:rPr>
        <w:t xml:space="preserve"> a</w:t>
      </w:r>
      <w:r w:rsidR="00DC55FB" w:rsidRPr="0061021D">
        <w:rPr>
          <w:bCs/>
        </w:rPr>
        <w:t xml:space="preserve"> </w:t>
      </w:r>
      <w:r w:rsidR="00A85C66" w:rsidRPr="0061021D">
        <w:rPr>
          <w:bCs/>
        </w:rPr>
        <w:t xml:space="preserve">předběžný pro protierozní stavby, </w:t>
      </w:r>
      <w:r w:rsidR="00AF35CF" w:rsidRPr="0061021D">
        <w:rPr>
          <w:bCs/>
        </w:rPr>
        <w:t xml:space="preserve">na základě podkladů a </w:t>
      </w:r>
      <w:r w:rsidRPr="0061021D">
        <w:rPr>
          <w:bCs/>
        </w:rPr>
        <w:t xml:space="preserve">s náležitostmi dle </w:t>
      </w:r>
      <w:r w:rsidR="00347565" w:rsidRPr="0061021D">
        <w:rPr>
          <w:bCs/>
        </w:rPr>
        <w:t>P</w:t>
      </w:r>
      <w:r w:rsidRPr="0061021D">
        <w:rPr>
          <w:bCs/>
        </w:rPr>
        <w:t>řílohy č.</w:t>
      </w:r>
      <w:r w:rsidR="00310BF1" w:rsidRPr="0061021D">
        <w:rPr>
          <w:bCs/>
        </w:rPr>
        <w:t> </w:t>
      </w:r>
      <w:r w:rsidRPr="0061021D">
        <w:rPr>
          <w:bCs/>
        </w:rPr>
        <w:t>1</w:t>
      </w:r>
      <w:r w:rsidRPr="00CC6328">
        <w:rPr>
          <w:bCs/>
        </w:rPr>
        <w:t>.</w:t>
      </w:r>
      <w:r w:rsidR="009B50B8" w:rsidRPr="00CC6328">
        <w:rPr>
          <w:bCs/>
        </w:rPr>
        <w:t xml:space="preserve"> </w:t>
      </w:r>
      <w:r w:rsidR="001B7847" w:rsidRPr="00CC6328">
        <w:rPr>
          <w:bCs/>
        </w:rPr>
        <w:t xml:space="preserve">(dále jen </w:t>
      </w:r>
      <w:r w:rsidR="001B7847" w:rsidRPr="006C145E">
        <w:rPr>
          <w:b/>
        </w:rPr>
        <w:t>„</w:t>
      </w:r>
      <w:r w:rsidR="00D461CE" w:rsidRPr="006C145E">
        <w:rPr>
          <w:b/>
        </w:rPr>
        <w:t>D</w:t>
      </w:r>
      <w:r w:rsidR="000675F3" w:rsidRPr="006C145E">
        <w:rPr>
          <w:b/>
        </w:rPr>
        <w:t>ílo</w:t>
      </w:r>
      <w:r w:rsidR="001B7847" w:rsidRPr="006C145E">
        <w:rPr>
          <w:b/>
        </w:rPr>
        <w:t>“</w:t>
      </w:r>
      <w:r w:rsidR="001B7847" w:rsidRPr="00CC6328">
        <w:rPr>
          <w:bCs/>
        </w:rPr>
        <w:t>).</w:t>
      </w:r>
    </w:p>
    <w:p w14:paraId="6C88B234" w14:textId="289DD839" w:rsidR="00903691" w:rsidRPr="00CC6328" w:rsidRDefault="00903691" w:rsidP="0003369B">
      <w:pPr>
        <w:pStyle w:val="l-L2"/>
        <w:numPr>
          <w:ilvl w:val="0"/>
          <w:numId w:val="11"/>
        </w:numPr>
        <w:ind w:left="357" w:hanging="357"/>
      </w:pPr>
      <w:r w:rsidRPr="00CC6328">
        <w:t xml:space="preserve">Podrobná specifikace </w:t>
      </w:r>
      <w:r w:rsidR="00D461CE" w:rsidRPr="00CC6328">
        <w:t>D</w:t>
      </w:r>
      <w:r w:rsidR="00B70E97" w:rsidRPr="00CC6328">
        <w:t>íla</w:t>
      </w:r>
      <w:r w:rsidRPr="00CC6328">
        <w:t xml:space="preserve"> je obsažena v Příloze č.</w:t>
      </w:r>
      <w:r w:rsidR="00D461CE" w:rsidRPr="00CC6328">
        <w:t> </w:t>
      </w:r>
      <w:r w:rsidR="00C66319">
        <w:t>2</w:t>
      </w:r>
      <w:r w:rsidRPr="00CC6328">
        <w:t xml:space="preserve"> této smlouvy</w:t>
      </w:r>
      <w:r w:rsidR="00B965AA" w:rsidRPr="00CC6328">
        <w:t>.</w:t>
      </w:r>
    </w:p>
    <w:p w14:paraId="78CE66E0" w14:textId="40E45372" w:rsidR="00306237" w:rsidRPr="00CC6328" w:rsidRDefault="00554F1C" w:rsidP="0003369B">
      <w:pPr>
        <w:pStyle w:val="l-L2"/>
        <w:numPr>
          <w:ilvl w:val="0"/>
          <w:numId w:val="11"/>
        </w:numPr>
        <w:ind w:left="357" w:hanging="357"/>
      </w:pPr>
      <w:r w:rsidRPr="00CC6328">
        <w:t>Zhotovitel prohlašuje, že je ke všem výše uvedeným činnostem odborně způsobilý, a</w:t>
      </w:r>
      <w:r w:rsidR="009B50B8" w:rsidRPr="00CC6328">
        <w:t> </w:t>
      </w:r>
      <w:r w:rsidRPr="00CC6328">
        <w:t>je držitelem všech potřebných oprávnění a autorizací v souladu s právními předpisy, nebo si je sám na své náklady zajistí.</w:t>
      </w:r>
    </w:p>
    <w:p w14:paraId="782E93E1" w14:textId="0304EEB3" w:rsidR="000F2CE2" w:rsidRPr="00CC6328" w:rsidRDefault="007F5AFE" w:rsidP="0003369B">
      <w:pPr>
        <w:pStyle w:val="l-L2"/>
        <w:numPr>
          <w:ilvl w:val="0"/>
          <w:numId w:val="11"/>
        </w:numPr>
        <w:ind w:left="357" w:hanging="357"/>
      </w:pPr>
      <w:r w:rsidRPr="00CC6328">
        <w:t xml:space="preserve">Objednatel se zavazuje za provedení </w:t>
      </w:r>
      <w:r w:rsidR="00D461CE" w:rsidRPr="00CC6328">
        <w:t>D</w:t>
      </w:r>
      <w:r w:rsidR="000675F3" w:rsidRPr="00CC6328">
        <w:t>íl</w:t>
      </w:r>
      <w:r w:rsidRPr="00CC6328">
        <w:t xml:space="preserve">a zaplatit zhotoviteli </w:t>
      </w:r>
      <w:r w:rsidR="00B965AA" w:rsidRPr="00CC6328">
        <w:t>odměnu</w:t>
      </w:r>
      <w:r w:rsidRPr="00CC6328">
        <w:t xml:space="preserve"> vymezenou v</w:t>
      </w:r>
      <w:r w:rsidR="00955757" w:rsidRPr="00CC6328">
        <w:t> čl. VII.</w:t>
      </w:r>
      <w:r w:rsidR="00C66869" w:rsidRPr="00CC6328">
        <w:t xml:space="preserve"> </w:t>
      </w:r>
      <w:r w:rsidR="00A16F67">
        <w:t>t</w:t>
      </w:r>
      <w:r w:rsidRPr="00CC6328">
        <w:t>éto</w:t>
      </w:r>
      <w:r w:rsidR="00A16F67">
        <w:t> </w:t>
      </w:r>
      <w:r w:rsidRPr="00CC6328">
        <w:t>smlouvy.</w:t>
      </w:r>
    </w:p>
    <w:p w14:paraId="45F1E66C" w14:textId="77777777" w:rsidR="00306237" w:rsidRPr="00CC6328" w:rsidRDefault="00306237" w:rsidP="00306237">
      <w:pPr>
        <w:pStyle w:val="l-L2"/>
        <w:rPr>
          <w:rStyle w:val="Siln"/>
          <w:rFonts w:cs="Arial"/>
          <w:b w:val="0"/>
          <w:bCs w:val="0"/>
          <w:szCs w:val="22"/>
        </w:rPr>
      </w:pPr>
    </w:p>
    <w:p w14:paraId="52BCFFB7" w14:textId="0F53BA27" w:rsidR="00576997" w:rsidRPr="00CC6328" w:rsidRDefault="00576997" w:rsidP="00F11CF8">
      <w:pPr>
        <w:pStyle w:val="l-L1"/>
      </w:pPr>
      <w:r w:rsidRPr="00CC6328">
        <w:t xml:space="preserve">Podklady k provedení </w:t>
      </w:r>
      <w:r w:rsidR="00802674" w:rsidRPr="00CC6328">
        <w:t>D</w:t>
      </w:r>
      <w:r w:rsidRPr="00CC6328">
        <w:t>íla</w:t>
      </w:r>
    </w:p>
    <w:p w14:paraId="37AAF8D5" w14:textId="20A644F8" w:rsidR="00576997" w:rsidRPr="00CC6328" w:rsidRDefault="00977AEC" w:rsidP="0003369B">
      <w:pPr>
        <w:pStyle w:val="l-L2"/>
        <w:numPr>
          <w:ilvl w:val="0"/>
          <w:numId w:val="13"/>
        </w:numPr>
        <w:ind w:left="357" w:hanging="357"/>
      </w:pPr>
      <w:r w:rsidRPr="00CC6328">
        <w:t>Objednatel se zavazuje předat zhotoviteli po podpisu této smlouvy tyto podklady:</w:t>
      </w:r>
    </w:p>
    <w:p w14:paraId="4416B42D" w14:textId="42433A5A" w:rsidR="00A5572F" w:rsidRPr="00CC6328" w:rsidRDefault="006E1E41" w:rsidP="0003369B">
      <w:pPr>
        <w:pStyle w:val="l-L2"/>
        <w:numPr>
          <w:ilvl w:val="0"/>
          <w:numId w:val="14"/>
        </w:numPr>
        <w:rPr>
          <w:rStyle w:val="Siln"/>
          <w:b w:val="0"/>
          <w:bCs w:val="0"/>
        </w:rPr>
      </w:pPr>
      <w:r w:rsidRPr="00CC6328">
        <w:rPr>
          <w:rStyle w:val="Siln"/>
          <w:b w:val="0"/>
          <w:bCs w:val="0"/>
        </w:rPr>
        <w:t>s</w:t>
      </w:r>
      <w:r w:rsidR="00A5572F" w:rsidRPr="00CC6328">
        <w:rPr>
          <w:rStyle w:val="Siln"/>
          <w:b w:val="0"/>
          <w:bCs w:val="0"/>
        </w:rPr>
        <w:t>ituaci předpokládaného umístění stavby</w:t>
      </w:r>
      <w:r w:rsidRPr="00CC6328">
        <w:rPr>
          <w:rStyle w:val="Siln"/>
          <w:b w:val="0"/>
          <w:bCs w:val="0"/>
        </w:rPr>
        <w:t>,</w:t>
      </w:r>
    </w:p>
    <w:p w14:paraId="360AEE07" w14:textId="38824542" w:rsidR="002B0933" w:rsidRPr="00CC6328" w:rsidRDefault="002B0933" w:rsidP="0003369B">
      <w:pPr>
        <w:pStyle w:val="l-L2"/>
        <w:numPr>
          <w:ilvl w:val="0"/>
          <w:numId w:val="14"/>
        </w:numPr>
        <w:rPr>
          <w:rStyle w:val="Siln"/>
          <w:b w:val="0"/>
          <w:bCs w:val="0"/>
        </w:rPr>
      </w:pPr>
      <w:r w:rsidRPr="00CC6328">
        <w:rPr>
          <w:rStyle w:val="Siln"/>
          <w:b w:val="0"/>
          <w:bCs w:val="0"/>
        </w:rPr>
        <w:t xml:space="preserve">další dle </w:t>
      </w:r>
      <w:r w:rsidR="00347565" w:rsidRPr="00CC6328">
        <w:rPr>
          <w:rStyle w:val="Siln"/>
          <w:b w:val="0"/>
          <w:bCs w:val="0"/>
        </w:rPr>
        <w:t>P</w:t>
      </w:r>
      <w:r w:rsidRPr="00CC6328">
        <w:rPr>
          <w:rStyle w:val="Siln"/>
          <w:b w:val="0"/>
          <w:bCs w:val="0"/>
        </w:rPr>
        <w:t>řílohy č.</w:t>
      </w:r>
      <w:r w:rsidR="00414B42" w:rsidRPr="00CC6328">
        <w:rPr>
          <w:rStyle w:val="Siln"/>
          <w:b w:val="0"/>
          <w:bCs w:val="0"/>
        </w:rPr>
        <w:t> </w:t>
      </w:r>
      <w:r w:rsidRPr="00CC6328">
        <w:rPr>
          <w:rStyle w:val="Siln"/>
          <w:b w:val="0"/>
          <w:bCs w:val="0"/>
        </w:rPr>
        <w:t>1</w:t>
      </w:r>
      <w:r w:rsidR="006E1E41" w:rsidRPr="00CC6328">
        <w:rPr>
          <w:rStyle w:val="Siln"/>
          <w:b w:val="0"/>
          <w:bCs w:val="0"/>
        </w:rPr>
        <w:t>.</w:t>
      </w:r>
    </w:p>
    <w:p w14:paraId="5C5A478D" w14:textId="77777777" w:rsidR="00977AEC" w:rsidRPr="00CC6328" w:rsidRDefault="00977AEC" w:rsidP="00C8205A">
      <w:pPr>
        <w:pStyle w:val="Bezmezer"/>
        <w:spacing w:line="276" w:lineRule="auto"/>
        <w:jc w:val="both"/>
        <w:rPr>
          <w:rFonts w:ascii="Arial" w:hAnsi="Arial" w:cs="Arial"/>
          <w:sz w:val="22"/>
          <w:szCs w:val="22"/>
          <w:lang w:eastAsia="en-US"/>
        </w:rPr>
      </w:pPr>
    </w:p>
    <w:p w14:paraId="0E77D13B" w14:textId="1E28BDB6" w:rsidR="00B47A31" w:rsidRPr="00CC6328" w:rsidRDefault="000B15D9" w:rsidP="00F11CF8">
      <w:pPr>
        <w:pStyle w:val="l-L1"/>
      </w:pPr>
      <w:r w:rsidRPr="00CC6328">
        <w:lastRenderedPageBreak/>
        <w:t>Doba a místo</w:t>
      </w:r>
      <w:r w:rsidR="00B47A31" w:rsidRPr="00CC6328">
        <w:t xml:space="preserve"> plnění</w:t>
      </w:r>
    </w:p>
    <w:p w14:paraId="25A27237" w14:textId="34243496" w:rsidR="00F87A5F" w:rsidRPr="00CC6328" w:rsidRDefault="00F87A5F" w:rsidP="0003369B">
      <w:pPr>
        <w:pStyle w:val="l-L2"/>
        <w:numPr>
          <w:ilvl w:val="0"/>
          <w:numId w:val="20"/>
        </w:numPr>
        <w:ind w:left="357" w:hanging="357"/>
      </w:pPr>
      <w:r w:rsidRPr="00CC6328">
        <w:t>Dílo vymezené v čl.</w:t>
      </w:r>
      <w:r w:rsidR="001E1942" w:rsidRPr="00CC6328">
        <w:t> </w:t>
      </w:r>
      <w:r w:rsidRPr="00CC6328">
        <w:t xml:space="preserve">I. této smlouvy a </w:t>
      </w:r>
      <w:r w:rsidR="00347565" w:rsidRPr="00CC6328">
        <w:t>P</w:t>
      </w:r>
      <w:r w:rsidRPr="00CC6328">
        <w:t>řílohou č.</w:t>
      </w:r>
      <w:r w:rsidR="002F018A" w:rsidRPr="00CC6328">
        <w:t> </w:t>
      </w:r>
      <w:r w:rsidRPr="00CC6328">
        <w:t xml:space="preserve">1 bude </w:t>
      </w:r>
      <w:r w:rsidR="00C36CEC" w:rsidRPr="00CC6328">
        <w:t xml:space="preserve">dokončeno </w:t>
      </w:r>
      <w:r w:rsidRPr="00CC6328">
        <w:t>a předáno objednateli nejpozději do</w:t>
      </w:r>
      <w:r w:rsidR="002B4EE2" w:rsidRPr="00CC6328">
        <w:t xml:space="preserve"> </w:t>
      </w:r>
      <w:r w:rsidR="001D7999">
        <w:rPr>
          <w:b/>
          <w:bCs/>
        </w:rPr>
        <w:t>2</w:t>
      </w:r>
      <w:r w:rsidR="00A67DBD">
        <w:rPr>
          <w:b/>
          <w:bCs/>
        </w:rPr>
        <w:t>1.</w:t>
      </w:r>
      <w:r w:rsidR="001D7999">
        <w:rPr>
          <w:b/>
          <w:bCs/>
        </w:rPr>
        <w:t>8</w:t>
      </w:r>
      <w:r w:rsidR="00A67DBD">
        <w:rPr>
          <w:b/>
          <w:bCs/>
        </w:rPr>
        <w:t>.2026</w:t>
      </w:r>
      <w:r w:rsidR="002B0933" w:rsidRPr="00CC6328">
        <w:t>.</w:t>
      </w:r>
    </w:p>
    <w:p w14:paraId="64048125" w14:textId="6442F483" w:rsidR="000B15D9" w:rsidRPr="00CC6328" w:rsidRDefault="000B15D9" w:rsidP="0003369B">
      <w:pPr>
        <w:pStyle w:val="l-L2"/>
        <w:numPr>
          <w:ilvl w:val="0"/>
          <w:numId w:val="20"/>
        </w:numPr>
        <w:ind w:left="357" w:hanging="357"/>
      </w:pPr>
      <w:r w:rsidRPr="00CC6328">
        <w:t>Zhotovitel se zavazuje započít s prováděním Díla</w:t>
      </w:r>
      <w:r w:rsidR="00CC54C5" w:rsidRPr="00CC6328">
        <w:t xml:space="preserve"> do tří dnů</w:t>
      </w:r>
      <w:r w:rsidRPr="00CC6328">
        <w:t xml:space="preserve"> po </w:t>
      </w:r>
      <w:r w:rsidR="005609FF" w:rsidRPr="00CC6328">
        <w:t>předání všech podkladů dle</w:t>
      </w:r>
      <w:r w:rsidR="00C8205A" w:rsidRPr="00CC6328">
        <w:t> </w:t>
      </w:r>
      <w:r w:rsidR="007A6A70" w:rsidRPr="00CC6328">
        <w:t>č</w:t>
      </w:r>
      <w:r w:rsidR="005609FF" w:rsidRPr="00CC6328">
        <w:t>l.</w:t>
      </w:r>
      <w:r w:rsidR="00C8205A" w:rsidRPr="00CC6328">
        <w:t> </w:t>
      </w:r>
      <w:r w:rsidR="005609FF" w:rsidRPr="00CC6328">
        <w:t>II této smlouvy</w:t>
      </w:r>
      <w:r w:rsidR="0066461E" w:rsidRPr="00CC6328">
        <w:t>.</w:t>
      </w:r>
    </w:p>
    <w:p w14:paraId="1BDB4821" w14:textId="1464932E" w:rsidR="003473A4" w:rsidRPr="00CC6328" w:rsidRDefault="00593846" w:rsidP="0003369B">
      <w:pPr>
        <w:pStyle w:val="l-L2"/>
        <w:numPr>
          <w:ilvl w:val="0"/>
          <w:numId w:val="20"/>
        </w:numPr>
        <w:ind w:left="357" w:hanging="357"/>
      </w:pPr>
      <w:r w:rsidRPr="00CC6328">
        <w:t xml:space="preserve">Místem </w:t>
      </w:r>
      <w:r w:rsidR="002B4EE2" w:rsidRPr="00CC6328">
        <w:t>p</w:t>
      </w:r>
      <w:r w:rsidRPr="00CC6328">
        <w:t xml:space="preserve">lnění je </w:t>
      </w:r>
      <w:r w:rsidR="003473A4" w:rsidRPr="00CC6328">
        <w:t xml:space="preserve">Česká republika, </w:t>
      </w:r>
      <w:bookmarkStart w:id="2" w:name="_Ref368936589"/>
      <w:r w:rsidR="00A67DBD" w:rsidRPr="00E93F51">
        <w:rPr>
          <w:rStyle w:val="Siln"/>
          <w:rFonts w:cs="Arial"/>
          <w:b w:val="0"/>
          <w:szCs w:val="22"/>
        </w:rPr>
        <w:t xml:space="preserve">Česká republika, </w:t>
      </w:r>
      <w:r w:rsidR="00A67DBD">
        <w:rPr>
          <w:rStyle w:val="Siln"/>
          <w:rFonts w:cs="Arial"/>
          <w:b w:val="0"/>
          <w:szCs w:val="22"/>
        </w:rPr>
        <w:t>okres Svitavy, obec Cerekvice nad Loučnou (</w:t>
      </w:r>
      <w:proofErr w:type="spellStart"/>
      <w:r w:rsidR="00A67DBD">
        <w:rPr>
          <w:rStyle w:val="Siln"/>
          <w:rFonts w:cs="Arial"/>
          <w:b w:val="0"/>
          <w:szCs w:val="22"/>
        </w:rPr>
        <w:t>k.ú</w:t>
      </w:r>
      <w:proofErr w:type="spellEnd"/>
      <w:r w:rsidR="00A67DBD">
        <w:rPr>
          <w:rStyle w:val="Siln"/>
          <w:rFonts w:cs="Arial"/>
          <w:b w:val="0"/>
          <w:szCs w:val="22"/>
        </w:rPr>
        <w:t>. Cerekvice nad Loučnou), obec Bohuňovice (</w:t>
      </w:r>
      <w:proofErr w:type="spellStart"/>
      <w:r w:rsidR="00A67DBD">
        <w:rPr>
          <w:rStyle w:val="Siln"/>
          <w:rFonts w:cs="Arial"/>
          <w:b w:val="0"/>
          <w:szCs w:val="22"/>
        </w:rPr>
        <w:t>k.ú</w:t>
      </w:r>
      <w:proofErr w:type="spellEnd"/>
      <w:r w:rsidR="00A67DBD">
        <w:rPr>
          <w:rStyle w:val="Siln"/>
          <w:rFonts w:cs="Arial"/>
          <w:b w:val="0"/>
          <w:szCs w:val="22"/>
        </w:rPr>
        <w:t>. Bohuňovice u Litomyšle), obec Sedliště (</w:t>
      </w:r>
      <w:proofErr w:type="spellStart"/>
      <w:r w:rsidR="00A67DBD">
        <w:rPr>
          <w:rStyle w:val="Siln"/>
          <w:rFonts w:cs="Arial"/>
          <w:b w:val="0"/>
          <w:szCs w:val="22"/>
        </w:rPr>
        <w:t>k.ú</w:t>
      </w:r>
      <w:proofErr w:type="spellEnd"/>
      <w:r w:rsidR="00A67DBD">
        <w:rPr>
          <w:rStyle w:val="Siln"/>
          <w:rFonts w:cs="Arial"/>
          <w:b w:val="0"/>
          <w:szCs w:val="22"/>
        </w:rPr>
        <w:t>. Sedliště) a obec Tržek (</w:t>
      </w:r>
      <w:proofErr w:type="spellStart"/>
      <w:r w:rsidR="00A67DBD">
        <w:rPr>
          <w:rStyle w:val="Siln"/>
          <w:rFonts w:cs="Arial"/>
          <w:b w:val="0"/>
          <w:szCs w:val="22"/>
        </w:rPr>
        <w:t>k.ú</w:t>
      </w:r>
      <w:proofErr w:type="spellEnd"/>
      <w:r w:rsidR="00A67DBD">
        <w:rPr>
          <w:rStyle w:val="Siln"/>
          <w:rFonts w:cs="Arial"/>
          <w:b w:val="0"/>
          <w:szCs w:val="22"/>
        </w:rPr>
        <w:t xml:space="preserve">. Tržek), </w:t>
      </w:r>
      <w:r w:rsidR="00A67DBD" w:rsidRPr="00E93F51">
        <w:rPr>
          <w:rStyle w:val="Siln"/>
          <w:rFonts w:cs="Arial"/>
          <w:b w:val="0"/>
          <w:szCs w:val="22"/>
        </w:rPr>
        <w:t>místem předání Díla je sídlo objednatele</w:t>
      </w:r>
      <w:r w:rsidR="009D4FF6" w:rsidRPr="00CC6328">
        <w:t>.</w:t>
      </w:r>
      <w:bookmarkEnd w:id="2"/>
    </w:p>
    <w:p w14:paraId="62AF510B" w14:textId="77777777" w:rsidR="00440662" w:rsidRPr="00CC6328" w:rsidRDefault="00440662" w:rsidP="00440662">
      <w:pPr>
        <w:pStyle w:val="l-L2"/>
      </w:pPr>
    </w:p>
    <w:p w14:paraId="0A1702E1" w14:textId="2004AC96" w:rsidR="009A6A8B" w:rsidRPr="00CC6328" w:rsidRDefault="009A6A8B" w:rsidP="00440662">
      <w:pPr>
        <w:pStyle w:val="l-L1"/>
      </w:pPr>
      <w:r w:rsidRPr="00CC6328">
        <w:t>Povinnosti smluvních stran</w:t>
      </w:r>
    </w:p>
    <w:p w14:paraId="2FD636D3" w14:textId="77777777" w:rsidR="009A6A8B" w:rsidRPr="00CC6328" w:rsidRDefault="000B15D9" w:rsidP="0003369B">
      <w:pPr>
        <w:pStyle w:val="l-L2"/>
        <w:numPr>
          <w:ilvl w:val="0"/>
          <w:numId w:val="17"/>
        </w:numPr>
        <w:rPr>
          <w:bCs/>
        </w:rPr>
      </w:pPr>
      <w:r w:rsidRPr="00CC6328">
        <w:rPr>
          <w:bCs/>
        </w:rPr>
        <w:t xml:space="preserve">Zhotovitel </w:t>
      </w:r>
      <w:r w:rsidR="009A6A8B" w:rsidRPr="00CC6328">
        <w:rPr>
          <w:bCs/>
        </w:rPr>
        <w:t>je povinen:</w:t>
      </w:r>
    </w:p>
    <w:p w14:paraId="7208AD71" w14:textId="57E86E30" w:rsidR="00F06AFA" w:rsidRPr="00CC6328" w:rsidRDefault="009A6A8B" w:rsidP="0003369B">
      <w:pPr>
        <w:pStyle w:val="l-L2"/>
        <w:numPr>
          <w:ilvl w:val="1"/>
          <w:numId w:val="19"/>
        </w:numPr>
      </w:pPr>
      <w:r w:rsidRPr="00CC6328">
        <w:t xml:space="preserve">při </w:t>
      </w:r>
      <w:r w:rsidR="00C10789" w:rsidRPr="00CC6328">
        <w:t xml:space="preserve">provádění </w:t>
      </w:r>
      <w:r w:rsidR="00F523A5" w:rsidRPr="00CC6328">
        <w:t>D</w:t>
      </w:r>
      <w:r w:rsidR="00C10789" w:rsidRPr="00CC6328">
        <w:t>íla</w:t>
      </w:r>
      <w:r w:rsidRPr="00CC6328">
        <w:t xml:space="preserve"> postupovat </w:t>
      </w:r>
      <w:r w:rsidR="00132C06" w:rsidRPr="00CC6328">
        <w:t xml:space="preserve">řádně, </w:t>
      </w:r>
      <w:r w:rsidRPr="00CC6328">
        <w:t>s</w:t>
      </w:r>
      <w:r w:rsidR="00347565" w:rsidRPr="00CC6328">
        <w:t xml:space="preserve"> vysokou </w:t>
      </w:r>
      <w:r w:rsidRPr="00CC6328">
        <w:t>odbornou péčí</w:t>
      </w:r>
      <w:r w:rsidR="002B4EE2" w:rsidRPr="00CC6328">
        <w:t xml:space="preserve"> </w:t>
      </w:r>
      <w:r w:rsidRPr="00CC6328">
        <w:t>s</w:t>
      </w:r>
      <w:r w:rsidR="00B42A83">
        <w:t> </w:t>
      </w:r>
      <w:r w:rsidRPr="00CC6328">
        <w:t>přihlédnutím</w:t>
      </w:r>
      <w:r w:rsidR="002B4EE2" w:rsidRPr="00CC6328">
        <w:t xml:space="preserve"> </w:t>
      </w:r>
      <w:r w:rsidRPr="00CC6328">
        <w:t>k</w:t>
      </w:r>
      <w:r w:rsidR="00F06AFA" w:rsidRPr="00CC6328">
        <w:t> </w:t>
      </w:r>
      <w:r w:rsidRPr="00CC6328">
        <w:t>nejnovějším poznatkům</w:t>
      </w:r>
      <w:r w:rsidR="002B4EE2" w:rsidRPr="00CC6328">
        <w:t xml:space="preserve"> </w:t>
      </w:r>
      <w:r w:rsidRPr="00CC6328">
        <w:t>v</w:t>
      </w:r>
      <w:r w:rsidR="002B4EE2" w:rsidRPr="00CC6328">
        <w:t xml:space="preserve"> </w:t>
      </w:r>
      <w:r w:rsidRPr="00CC6328">
        <w:t>oboru</w:t>
      </w:r>
      <w:r w:rsidR="00347565" w:rsidRPr="00CC6328">
        <w:t xml:space="preserve"> a aplikovat postupy „</w:t>
      </w:r>
      <w:proofErr w:type="spellStart"/>
      <w:r w:rsidR="00347565" w:rsidRPr="00CC6328">
        <w:t>best</w:t>
      </w:r>
      <w:proofErr w:type="spellEnd"/>
      <w:r w:rsidR="00347565" w:rsidRPr="00CC6328">
        <w:t xml:space="preserve"> </w:t>
      </w:r>
      <w:proofErr w:type="spellStart"/>
      <w:r w:rsidR="00347565" w:rsidRPr="00CC6328">
        <w:t>practice</w:t>
      </w:r>
      <w:proofErr w:type="spellEnd"/>
      <w:r w:rsidR="00347565" w:rsidRPr="00CC6328">
        <w:t>“;</w:t>
      </w:r>
    </w:p>
    <w:p w14:paraId="23B5C77A" w14:textId="0983A147" w:rsidR="00F06AFA" w:rsidRPr="00CC6328" w:rsidRDefault="009A6A8B" w:rsidP="0003369B">
      <w:pPr>
        <w:pStyle w:val="l-L2"/>
        <w:numPr>
          <w:ilvl w:val="1"/>
          <w:numId w:val="19"/>
        </w:numPr>
      </w:pPr>
      <w:r w:rsidRPr="00CC6328">
        <w:t xml:space="preserve">po ukončení </w:t>
      </w:r>
      <w:r w:rsidR="00C10789" w:rsidRPr="00CC6328">
        <w:t xml:space="preserve">provedení </w:t>
      </w:r>
      <w:r w:rsidR="00F523A5" w:rsidRPr="00CC6328">
        <w:t>D</w:t>
      </w:r>
      <w:r w:rsidR="00C10789" w:rsidRPr="00CC6328">
        <w:t xml:space="preserve">íla </w:t>
      </w:r>
      <w:r w:rsidRPr="00CC6328">
        <w:t>vrátit objednateli veškeré dokumenty, nosiče dat a</w:t>
      </w:r>
      <w:r w:rsidR="00F06AFA" w:rsidRPr="00CC6328">
        <w:t> </w:t>
      </w:r>
      <w:r w:rsidRPr="00CC6328">
        <w:t>jiné věci, které v souvislosti s</w:t>
      </w:r>
      <w:r w:rsidR="00347565" w:rsidRPr="00CC6328">
        <w:t> vyhotovením</w:t>
      </w:r>
      <w:r w:rsidRPr="00CC6328">
        <w:t xml:space="preserve"> </w:t>
      </w:r>
      <w:r w:rsidR="00F523A5" w:rsidRPr="00CC6328">
        <w:t>D</w:t>
      </w:r>
      <w:r w:rsidR="00347565" w:rsidRPr="00CC6328">
        <w:t>íla</w:t>
      </w:r>
      <w:r w:rsidRPr="00CC6328">
        <w:t xml:space="preserve"> od objednatele obdržel, pokud nebyly určeny ke</w:t>
      </w:r>
      <w:r w:rsidR="00C8205A" w:rsidRPr="00CC6328">
        <w:t> </w:t>
      </w:r>
      <w:r w:rsidRPr="00CC6328">
        <w:t>spotřebování;</w:t>
      </w:r>
    </w:p>
    <w:p w14:paraId="67906B30" w14:textId="2A6CECD3" w:rsidR="00F06AFA" w:rsidRPr="00CC6328" w:rsidRDefault="009A6A8B" w:rsidP="0003369B">
      <w:pPr>
        <w:pStyle w:val="l-L2"/>
        <w:numPr>
          <w:ilvl w:val="1"/>
          <w:numId w:val="19"/>
        </w:numPr>
      </w:pPr>
      <w:r w:rsidRPr="00CC6328">
        <w:t xml:space="preserve">nepoškozovat při </w:t>
      </w:r>
      <w:r w:rsidR="00C10789" w:rsidRPr="00CC6328">
        <w:t xml:space="preserve">provádění </w:t>
      </w:r>
      <w:r w:rsidR="00F523A5" w:rsidRPr="00CC6328">
        <w:t>D</w:t>
      </w:r>
      <w:r w:rsidR="00C10789" w:rsidRPr="00CC6328">
        <w:t xml:space="preserve">íla </w:t>
      </w:r>
      <w:r w:rsidRPr="00CC6328">
        <w:t xml:space="preserve">zájmy objednatele a jednat tak, aby byla činností </w:t>
      </w:r>
      <w:r w:rsidR="00B23713" w:rsidRPr="00CC6328">
        <w:t>zhotovitele</w:t>
      </w:r>
      <w:r w:rsidRPr="00CC6328">
        <w:t xml:space="preserve"> co</w:t>
      </w:r>
      <w:r w:rsidR="002B4EE2" w:rsidRPr="00CC6328">
        <w:t xml:space="preserve"> nejméně narušena běžná činnost</w:t>
      </w:r>
      <w:r w:rsidRPr="00CC6328">
        <w:t xml:space="preserve"> objednatele;</w:t>
      </w:r>
    </w:p>
    <w:p w14:paraId="739F48D1" w14:textId="0C0E834B" w:rsidR="00F06AFA" w:rsidRPr="00CC6328" w:rsidRDefault="009A6A8B" w:rsidP="0003369B">
      <w:pPr>
        <w:pStyle w:val="l-L2"/>
        <w:numPr>
          <w:ilvl w:val="1"/>
          <w:numId w:val="19"/>
        </w:numPr>
      </w:pPr>
      <w:r w:rsidRPr="00CC6328">
        <w:t xml:space="preserve">v případě nutnosti součinnosti objednatele sdělit objednateli </w:t>
      </w:r>
      <w:r w:rsidR="0066478B">
        <w:t>v listinné podobě</w:t>
      </w:r>
      <w:r w:rsidR="00CA4003" w:rsidRPr="00CC6328">
        <w:t xml:space="preserve"> </w:t>
      </w:r>
      <w:r w:rsidR="00CD107E" w:rsidRPr="00CC6328">
        <w:t>ne</w:t>
      </w:r>
      <w:r w:rsidR="00432199" w:rsidRPr="00CC6328">
        <w:t>b</w:t>
      </w:r>
      <w:r w:rsidR="00CD107E" w:rsidRPr="00CC6328">
        <w:t>o</w:t>
      </w:r>
      <w:r w:rsidR="00B42A83">
        <w:t> </w:t>
      </w:r>
      <w:r w:rsidR="00CD107E" w:rsidRPr="00CC6328">
        <w:t xml:space="preserve">elektronicky </w:t>
      </w:r>
      <w:r w:rsidRPr="00CC6328">
        <w:t xml:space="preserve">požadavek na tuto součinnost nejpozději </w:t>
      </w:r>
      <w:r w:rsidR="003F6B48" w:rsidRPr="00CC6328">
        <w:t>3</w:t>
      </w:r>
      <w:r w:rsidR="00B42A83">
        <w:t> </w:t>
      </w:r>
      <w:r w:rsidRPr="00CC6328">
        <w:t>pracovní dny před</w:t>
      </w:r>
      <w:r w:rsidR="00B42A83">
        <w:t> </w:t>
      </w:r>
      <w:r w:rsidRPr="00CC6328">
        <w:t>poskytnutím této</w:t>
      </w:r>
      <w:r w:rsidR="00C8205A" w:rsidRPr="00CC6328">
        <w:t> </w:t>
      </w:r>
      <w:r w:rsidRPr="00CC6328">
        <w:t>součinnosti</w:t>
      </w:r>
      <w:r w:rsidR="002C0FA0" w:rsidRPr="00CC6328">
        <w:t>;</w:t>
      </w:r>
    </w:p>
    <w:p w14:paraId="7C190162" w14:textId="79FCD03E" w:rsidR="00F06AFA" w:rsidRPr="00CC6328" w:rsidRDefault="002C0FA0" w:rsidP="0003369B">
      <w:pPr>
        <w:pStyle w:val="l-L2"/>
        <w:numPr>
          <w:ilvl w:val="1"/>
          <w:numId w:val="19"/>
        </w:numPr>
      </w:pPr>
      <w:r w:rsidRPr="00CC6328">
        <w:t xml:space="preserve">zajistit si podklady </w:t>
      </w:r>
      <w:r w:rsidR="007D02DD" w:rsidRPr="00CC6328">
        <w:t>nad rámec čl.</w:t>
      </w:r>
      <w:r w:rsidR="001E1942" w:rsidRPr="00CC6328">
        <w:t> </w:t>
      </w:r>
      <w:r w:rsidR="007D02DD" w:rsidRPr="00CC6328">
        <w:t xml:space="preserve">II této smlouvy </w:t>
      </w:r>
      <w:r w:rsidRPr="00CC6328">
        <w:t>potřebné pro provedení Díla vlastními prostředky;</w:t>
      </w:r>
    </w:p>
    <w:p w14:paraId="6CD7FC6B" w14:textId="5AEE790F" w:rsidR="00F06AFA" w:rsidRPr="00CC6328" w:rsidRDefault="00C10789" w:rsidP="0003369B">
      <w:pPr>
        <w:pStyle w:val="l-L2"/>
        <w:numPr>
          <w:ilvl w:val="1"/>
          <w:numId w:val="19"/>
        </w:numPr>
      </w:pPr>
      <w:r w:rsidRPr="00CC6328">
        <w:t xml:space="preserve">nést až do okamžiku </w:t>
      </w:r>
      <w:r w:rsidR="00132C06" w:rsidRPr="00CC6328">
        <w:t xml:space="preserve">převzetí </w:t>
      </w:r>
      <w:r w:rsidR="00CD107E" w:rsidRPr="00CC6328">
        <w:t>D</w:t>
      </w:r>
      <w:r w:rsidRPr="00CC6328">
        <w:t>íla</w:t>
      </w:r>
      <w:r w:rsidR="00132C06" w:rsidRPr="00CC6328">
        <w:t xml:space="preserve"> objednatelem</w:t>
      </w:r>
      <w:r w:rsidRPr="00CC6328">
        <w:t xml:space="preserve"> nebezpečí škody na zhotoveném </w:t>
      </w:r>
      <w:r w:rsidR="00CD107E" w:rsidRPr="00CC6328">
        <w:t>D</w:t>
      </w:r>
      <w:r w:rsidRPr="00CC6328">
        <w:t>íle</w:t>
      </w:r>
      <w:r w:rsidR="00132C06" w:rsidRPr="00CC6328">
        <w:t>;</w:t>
      </w:r>
    </w:p>
    <w:p w14:paraId="2DE0F0D9" w14:textId="449CB5DE" w:rsidR="002C0FA0" w:rsidRPr="00CC6328" w:rsidRDefault="002C0FA0" w:rsidP="0003369B">
      <w:pPr>
        <w:pStyle w:val="l-L2"/>
        <w:numPr>
          <w:ilvl w:val="1"/>
          <w:numId w:val="19"/>
        </w:numPr>
      </w:pPr>
      <w:r w:rsidRPr="00CC6328">
        <w:t>řídit se veškerými písemnými nebo ústními pokyny objednatele, pokud nejsou v rozporu se zněním smlouvy a příslušnými platnými právními předpisy</w:t>
      </w:r>
      <w:r w:rsidR="00D41F49" w:rsidRPr="00CC6328">
        <w:t>;</w:t>
      </w:r>
    </w:p>
    <w:p w14:paraId="13D4BF9D" w14:textId="2C9811DD" w:rsidR="00CA2688" w:rsidRPr="00CC6328" w:rsidRDefault="00CA2688" w:rsidP="0003369B">
      <w:pPr>
        <w:pStyle w:val="l-L2"/>
        <w:numPr>
          <w:ilvl w:val="1"/>
          <w:numId w:val="19"/>
        </w:numPr>
      </w:pPr>
      <w:r w:rsidRPr="00CC6328">
        <w:t>umožnit objednateli kontrolu plnění předmětu díla kdykoliv za trvání této smlouvy.</w:t>
      </w:r>
    </w:p>
    <w:p w14:paraId="5C2BBC1F" w14:textId="77777777" w:rsidR="009A6A8B" w:rsidRPr="00CC6328" w:rsidRDefault="009A6A8B" w:rsidP="0003369B">
      <w:pPr>
        <w:pStyle w:val="l-L2"/>
        <w:numPr>
          <w:ilvl w:val="0"/>
          <w:numId w:val="17"/>
        </w:numPr>
      </w:pPr>
      <w:r w:rsidRPr="00CC6328">
        <w:t>Objednatel je povinen:</w:t>
      </w:r>
    </w:p>
    <w:p w14:paraId="14DCE1BB" w14:textId="7A68B6B9" w:rsidR="009A6A8B" w:rsidRPr="00CC6328" w:rsidRDefault="009A6A8B" w:rsidP="0003369B">
      <w:pPr>
        <w:pStyle w:val="l-L2"/>
        <w:numPr>
          <w:ilvl w:val="1"/>
          <w:numId w:val="18"/>
        </w:numPr>
        <w:ind w:left="714" w:hanging="357"/>
        <w:rPr>
          <w:bCs/>
        </w:rPr>
      </w:pPr>
      <w:r w:rsidRPr="00CC6328">
        <w:rPr>
          <w:bCs/>
        </w:rPr>
        <w:t xml:space="preserve">poskytnout </w:t>
      </w:r>
      <w:r w:rsidR="00510CF6" w:rsidRPr="00CC6328">
        <w:rPr>
          <w:bCs/>
        </w:rPr>
        <w:t>zhotoviteli</w:t>
      </w:r>
      <w:r w:rsidRPr="00CC6328">
        <w:rPr>
          <w:bCs/>
        </w:rPr>
        <w:t xml:space="preserve"> součinnost nezbytnou pro řádné </w:t>
      </w:r>
      <w:r w:rsidR="00CD107E" w:rsidRPr="00CC6328">
        <w:rPr>
          <w:bCs/>
        </w:rPr>
        <w:t>zhotovení Díla</w:t>
      </w:r>
      <w:r w:rsidR="00132C06" w:rsidRPr="00CC6328">
        <w:rPr>
          <w:bCs/>
        </w:rPr>
        <w:t>;</w:t>
      </w:r>
    </w:p>
    <w:p w14:paraId="1C2B97F4" w14:textId="6BE2685D" w:rsidR="00FD6DFE" w:rsidRPr="00CC6328" w:rsidRDefault="00FD6DFE" w:rsidP="0003369B">
      <w:pPr>
        <w:pStyle w:val="l-L2"/>
        <w:numPr>
          <w:ilvl w:val="1"/>
          <w:numId w:val="18"/>
        </w:numPr>
        <w:ind w:left="714" w:hanging="357"/>
        <w:rPr>
          <w:bCs/>
        </w:rPr>
      </w:pPr>
      <w:r w:rsidRPr="00CC6328">
        <w:rPr>
          <w:bCs/>
        </w:rPr>
        <w:t>poskytnout zhotoviteli dokumenty a informace dle čl. II této smlouvy nezbytné pro zhotovení Díla</w:t>
      </w:r>
      <w:r w:rsidR="00EC1A4A">
        <w:rPr>
          <w:bCs/>
        </w:rPr>
        <w:t>;</w:t>
      </w:r>
    </w:p>
    <w:p w14:paraId="5A992144" w14:textId="659FA67D" w:rsidR="00C10789" w:rsidRPr="00CC6328" w:rsidRDefault="00EC1A4A" w:rsidP="00510095">
      <w:pPr>
        <w:pStyle w:val="l-L2"/>
        <w:numPr>
          <w:ilvl w:val="1"/>
          <w:numId w:val="18"/>
        </w:numPr>
        <w:ind w:left="714" w:hanging="357"/>
        <w:rPr>
          <w:bCs/>
        </w:rPr>
      </w:pPr>
      <w:r>
        <w:rPr>
          <w:bCs/>
        </w:rPr>
        <w:t>o</w:t>
      </w:r>
      <w:r w:rsidR="00C10789" w:rsidRPr="00CC6328">
        <w:rPr>
          <w:bCs/>
        </w:rPr>
        <w:t xml:space="preserve">bjednavatel je oprávněn kdykoliv za trvání této smlouvy zkontrolovat plnění předmětu </w:t>
      </w:r>
      <w:r w:rsidR="00394D1C" w:rsidRPr="00CC6328">
        <w:rPr>
          <w:bCs/>
        </w:rPr>
        <w:t>D</w:t>
      </w:r>
      <w:r w:rsidR="00C10789" w:rsidRPr="00CC6328">
        <w:rPr>
          <w:bCs/>
        </w:rPr>
        <w:t>íla, zhotovitel je povinen mu takovou kontrolu umožnit.</w:t>
      </w:r>
      <w:r w:rsidR="00E32284" w:rsidRPr="00CC6328">
        <w:rPr>
          <w:bCs/>
        </w:rPr>
        <w:t xml:space="preserve"> </w:t>
      </w:r>
      <w:r w:rsidR="00C10789" w:rsidRPr="00CC6328">
        <w:rPr>
          <w:bCs/>
        </w:rPr>
        <w:t>Tyto kontrolní dny svolává objednatel po dohodě se zhotovitelem.</w:t>
      </w:r>
    </w:p>
    <w:p w14:paraId="3ABD7782" w14:textId="77777777" w:rsidR="009F5F74" w:rsidRPr="00CC6328" w:rsidRDefault="009F5F74" w:rsidP="009F5F74">
      <w:pPr>
        <w:pStyle w:val="l-L2"/>
        <w:rPr>
          <w:bCs/>
        </w:rPr>
      </w:pPr>
    </w:p>
    <w:p w14:paraId="304E863C" w14:textId="2B63BF68" w:rsidR="00B47A31" w:rsidRPr="00CC6328" w:rsidRDefault="004B6E1F" w:rsidP="009F5F74">
      <w:pPr>
        <w:pStyle w:val="l-L1"/>
      </w:pPr>
      <w:bookmarkStart w:id="3" w:name="_Ref368991813"/>
      <w:r w:rsidRPr="00CC6328">
        <w:t>Provedení a p</w:t>
      </w:r>
      <w:r w:rsidR="004E0081" w:rsidRPr="00CC6328">
        <w:t xml:space="preserve">řevzetí </w:t>
      </w:r>
      <w:r w:rsidR="00394D1C" w:rsidRPr="00CC6328">
        <w:t>D</w:t>
      </w:r>
      <w:r w:rsidR="000675F3" w:rsidRPr="00CC6328">
        <w:t>íl</w:t>
      </w:r>
      <w:r w:rsidR="004E0081" w:rsidRPr="00CC6328">
        <w:t>a</w:t>
      </w:r>
      <w:bookmarkEnd w:id="3"/>
    </w:p>
    <w:p w14:paraId="4F806BB6" w14:textId="33086FF4" w:rsidR="008C6059" w:rsidRPr="00CC6328" w:rsidRDefault="008C6059" w:rsidP="0003369B">
      <w:pPr>
        <w:pStyle w:val="l-L2"/>
        <w:numPr>
          <w:ilvl w:val="0"/>
          <w:numId w:val="16"/>
        </w:numPr>
      </w:pPr>
      <w:r w:rsidRPr="00CC6328">
        <w:t xml:space="preserve">Zhotovitel se zavazuje předat </w:t>
      </w:r>
      <w:r w:rsidR="00C73B96" w:rsidRPr="00CC6328">
        <w:t xml:space="preserve">dokončené </w:t>
      </w:r>
      <w:r w:rsidR="00394D1C" w:rsidRPr="00CC6328">
        <w:t>D</w:t>
      </w:r>
      <w:r w:rsidR="008325A1" w:rsidRPr="00CC6328">
        <w:t>ílo</w:t>
      </w:r>
      <w:r w:rsidRPr="00CC6328">
        <w:t xml:space="preserve"> dle čl.</w:t>
      </w:r>
      <w:r w:rsidR="001E1942" w:rsidRPr="00CC6328">
        <w:t> </w:t>
      </w:r>
      <w:r w:rsidRPr="00CC6328">
        <w:t>I této smlouvy objednateli nejpozději do</w:t>
      </w:r>
      <w:r w:rsidR="004B6247" w:rsidRPr="00CC6328">
        <w:t> </w:t>
      </w:r>
      <w:r w:rsidR="001D7999">
        <w:rPr>
          <w:b/>
          <w:bCs/>
        </w:rPr>
        <w:t>2</w:t>
      </w:r>
      <w:r w:rsidR="00A67DBD">
        <w:rPr>
          <w:b/>
          <w:bCs/>
        </w:rPr>
        <w:t>1.</w:t>
      </w:r>
      <w:r w:rsidR="001D7999">
        <w:rPr>
          <w:b/>
          <w:bCs/>
        </w:rPr>
        <w:t>8</w:t>
      </w:r>
      <w:r w:rsidR="00A67DBD">
        <w:rPr>
          <w:b/>
          <w:bCs/>
        </w:rPr>
        <w:t>.2026</w:t>
      </w:r>
      <w:r w:rsidR="00C73B96" w:rsidRPr="00CC6328">
        <w:t xml:space="preserve">, přičemž způsobilost Díla sloužit svému účelu lze </w:t>
      </w:r>
      <w:r w:rsidR="007B2FAA" w:rsidRPr="00CC6328">
        <w:t>převzít</w:t>
      </w:r>
      <w:r w:rsidR="00C73B96" w:rsidRPr="00CC6328">
        <w:t xml:space="preserve"> pouze u Díla bez vad</w:t>
      </w:r>
      <w:r w:rsidR="001C4016" w:rsidRPr="00CC6328">
        <w:t>.</w:t>
      </w:r>
      <w:r w:rsidRPr="00CC6328">
        <w:t xml:space="preserve"> </w:t>
      </w:r>
      <w:r w:rsidR="00CD107E" w:rsidRPr="00CC6328">
        <w:t>O</w:t>
      </w:r>
      <w:r w:rsidR="00B42A83">
        <w:t> </w:t>
      </w:r>
      <w:r w:rsidR="00CD107E" w:rsidRPr="00CC6328">
        <w:t xml:space="preserve">předání </w:t>
      </w:r>
      <w:r w:rsidR="00394D1C" w:rsidRPr="00CC6328">
        <w:t>D</w:t>
      </w:r>
      <w:r w:rsidR="00CD107E" w:rsidRPr="00CC6328">
        <w:t xml:space="preserve">íla bude smluvními stranami podepsán předávací protokol. </w:t>
      </w:r>
      <w:r w:rsidRPr="00CC6328">
        <w:t>O</w:t>
      </w:r>
      <w:r w:rsidR="000E43A2" w:rsidRPr="00CC6328">
        <w:t> </w:t>
      </w:r>
      <w:r w:rsidRPr="00CC6328">
        <w:t xml:space="preserve">akceptaci </w:t>
      </w:r>
      <w:r w:rsidR="00FD6988" w:rsidRPr="00CC6328">
        <w:t xml:space="preserve">bezvadného </w:t>
      </w:r>
      <w:r w:rsidR="00394D1C" w:rsidRPr="00CC6328">
        <w:t>D</w:t>
      </w:r>
      <w:r w:rsidRPr="00CC6328">
        <w:t xml:space="preserve">íla bude vyhotoven </w:t>
      </w:r>
      <w:r w:rsidR="00CD107E" w:rsidRPr="00CC6328">
        <w:t>akceptační</w:t>
      </w:r>
      <w:r w:rsidRPr="00CC6328">
        <w:t xml:space="preserve"> protokol, který bude podepsán oběma smluvními stranami.</w:t>
      </w:r>
      <w:r w:rsidR="00FD6988" w:rsidRPr="00CC6328">
        <w:t xml:space="preserve"> K fakturaci za Dílo je zhotovitel oprávněn až po podpisu akceptačního protokolu oběma smluvními stranami.</w:t>
      </w:r>
    </w:p>
    <w:p w14:paraId="0CB0FCA3" w14:textId="438BEEC3" w:rsidR="0038308E" w:rsidRPr="00CC6328" w:rsidRDefault="0038308E" w:rsidP="0003369B">
      <w:pPr>
        <w:pStyle w:val="l-L2"/>
        <w:numPr>
          <w:ilvl w:val="0"/>
          <w:numId w:val="16"/>
        </w:numPr>
      </w:pPr>
      <w:r w:rsidRPr="00CC6328">
        <w:t xml:space="preserve">Objednatel je oprávněn předložit zhotoviteli </w:t>
      </w:r>
      <w:r w:rsidR="00CD107E" w:rsidRPr="00CC6328">
        <w:t>písemné</w:t>
      </w:r>
      <w:r w:rsidRPr="00CC6328">
        <w:t xml:space="preserve"> připomínky </w:t>
      </w:r>
      <w:r w:rsidR="00EF7700" w:rsidRPr="00CC6328">
        <w:t xml:space="preserve">o existenci vad </w:t>
      </w:r>
      <w:r w:rsidRPr="00CC6328">
        <w:t>ke</w:t>
      </w:r>
      <w:r w:rsidR="004B6247" w:rsidRPr="00CC6328">
        <w:t> </w:t>
      </w:r>
      <w:r w:rsidRPr="00CC6328">
        <w:t xml:space="preserve">zhotovenému </w:t>
      </w:r>
      <w:r w:rsidR="00394D1C" w:rsidRPr="00CC6328">
        <w:t>D</w:t>
      </w:r>
      <w:r w:rsidRPr="00CC6328">
        <w:t>ílu, a</w:t>
      </w:r>
      <w:r w:rsidR="000E43A2" w:rsidRPr="00CC6328">
        <w:t> </w:t>
      </w:r>
      <w:r w:rsidRPr="00CC6328">
        <w:t xml:space="preserve">to ve lhůtě 7 </w:t>
      </w:r>
      <w:r w:rsidR="00CD107E" w:rsidRPr="00CC6328">
        <w:t xml:space="preserve">pracovních </w:t>
      </w:r>
      <w:r w:rsidRPr="00CC6328">
        <w:t xml:space="preserve">dnů od předání </w:t>
      </w:r>
      <w:r w:rsidR="00394D1C" w:rsidRPr="00CC6328">
        <w:t>D</w:t>
      </w:r>
      <w:r w:rsidRPr="00CC6328">
        <w:t xml:space="preserve">íla zhotovitelem objednateli. </w:t>
      </w:r>
      <w:r w:rsidR="00CD107E" w:rsidRPr="00CC6328">
        <w:t xml:space="preserve">Připomínky </w:t>
      </w:r>
      <w:r w:rsidR="005609FF" w:rsidRPr="00CC6328">
        <w:t xml:space="preserve">budou </w:t>
      </w:r>
      <w:r w:rsidR="00CD107E" w:rsidRPr="00CC6328">
        <w:t>vyčt</w:t>
      </w:r>
      <w:r w:rsidR="005609FF" w:rsidRPr="00CC6328">
        <w:t>eny</w:t>
      </w:r>
      <w:r w:rsidR="00CD107E" w:rsidRPr="00CC6328">
        <w:t xml:space="preserve"> v</w:t>
      </w:r>
      <w:r w:rsidR="005609FF" w:rsidRPr="00CC6328">
        <w:t xml:space="preserve"> písemném </w:t>
      </w:r>
      <w:r w:rsidR="00CD107E" w:rsidRPr="00CC6328">
        <w:t xml:space="preserve">zápisu, který bude přílohou předávacího protokolu. </w:t>
      </w:r>
      <w:r w:rsidRPr="00CC6328">
        <w:t xml:space="preserve">Pokud objednatel připomínky nepředloží, má se za to, že předané </w:t>
      </w:r>
      <w:r w:rsidR="00CD107E" w:rsidRPr="00CC6328">
        <w:t>D</w:t>
      </w:r>
      <w:r w:rsidRPr="00CC6328">
        <w:t>ílo akceptuje</w:t>
      </w:r>
      <w:r w:rsidR="00FD6988" w:rsidRPr="00CC6328">
        <w:t xml:space="preserve"> </w:t>
      </w:r>
      <w:r w:rsidR="00FD6988" w:rsidRPr="00CC6328">
        <w:lastRenderedPageBreak/>
        <w:t xml:space="preserve">bez výhrad a smluvní strany </w:t>
      </w:r>
      <w:proofErr w:type="gramStart"/>
      <w:r w:rsidR="00FD6988" w:rsidRPr="00CC6328">
        <w:t>podepíší</w:t>
      </w:r>
      <w:proofErr w:type="gramEnd"/>
      <w:r w:rsidR="00FD6988" w:rsidRPr="00CC6328">
        <w:t xml:space="preserve"> akceptační protokol, který potvrzuje převzetí bezvadného Díla objednatelem.</w:t>
      </w:r>
    </w:p>
    <w:p w14:paraId="7CD8B2AE" w14:textId="6937FF7F" w:rsidR="0038308E" w:rsidRPr="00CC6328" w:rsidRDefault="0038308E" w:rsidP="0003369B">
      <w:pPr>
        <w:pStyle w:val="l-L2"/>
        <w:numPr>
          <w:ilvl w:val="0"/>
          <w:numId w:val="16"/>
        </w:numPr>
      </w:pPr>
      <w:r w:rsidRPr="00CC6328">
        <w:t xml:space="preserve">Zhotovitel upraví </w:t>
      </w:r>
      <w:r w:rsidR="00CD107E" w:rsidRPr="00CC6328">
        <w:t>D</w:t>
      </w:r>
      <w:r w:rsidRPr="00CC6328">
        <w:t>íl</w:t>
      </w:r>
      <w:r w:rsidR="008B6CA7" w:rsidRPr="00CC6328">
        <w:t>o</w:t>
      </w:r>
      <w:r w:rsidRPr="00CC6328">
        <w:t xml:space="preserve"> na základě případných připomínek objednatele </w:t>
      </w:r>
      <w:r w:rsidR="00CD107E" w:rsidRPr="00CC6328">
        <w:t xml:space="preserve">uvedených v písemném zápisu </w:t>
      </w:r>
      <w:r w:rsidRPr="00CC6328">
        <w:t xml:space="preserve">a tuto druhou verzi </w:t>
      </w:r>
      <w:r w:rsidR="00CD107E" w:rsidRPr="00CC6328">
        <w:t>D</w:t>
      </w:r>
      <w:r w:rsidRPr="00CC6328">
        <w:t xml:space="preserve">íla </w:t>
      </w:r>
      <w:r w:rsidR="00CD107E" w:rsidRPr="00CC6328">
        <w:t xml:space="preserve">(opravená první verze) </w:t>
      </w:r>
      <w:r w:rsidRPr="00CC6328">
        <w:t xml:space="preserve">v podobě </w:t>
      </w:r>
      <w:r w:rsidR="00D60723" w:rsidRPr="00CC6328">
        <w:t xml:space="preserve">dle odst. 7 tohoto článku </w:t>
      </w:r>
      <w:r w:rsidRPr="00CC6328">
        <w:t xml:space="preserve">předá objednateli nejpozději do </w:t>
      </w:r>
      <w:r w:rsidR="00CD107E" w:rsidRPr="00CC6328">
        <w:t xml:space="preserve">pracovních </w:t>
      </w:r>
      <w:r w:rsidRPr="00CC6328">
        <w:t>7 dnů od doručení připomínek objednatele.</w:t>
      </w:r>
    </w:p>
    <w:p w14:paraId="204BC9A1" w14:textId="0075E323" w:rsidR="0038308E" w:rsidRPr="00CC6328" w:rsidRDefault="0038308E" w:rsidP="0003369B">
      <w:pPr>
        <w:pStyle w:val="l-L2"/>
        <w:numPr>
          <w:ilvl w:val="0"/>
          <w:numId w:val="16"/>
        </w:numPr>
      </w:pPr>
      <w:r w:rsidRPr="00CC6328">
        <w:t xml:space="preserve">V případě, kdy druhá verze zhotoveného </w:t>
      </w:r>
      <w:r w:rsidR="00CD107E" w:rsidRPr="00CC6328">
        <w:t>D</w:t>
      </w:r>
      <w:r w:rsidRPr="00CC6328">
        <w:t>íla nesplňuje požadavky této smlouvy nebo do</w:t>
      </w:r>
      <w:r w:rsidR="00B77D74" w:rsidRPr="00CC6328">
        <w:t> </w:t>
      </w:r>
      <w:r w:rsidRPr="00CC6328">
        <w:t>ní</w:t>
      </w:r>
      <w:r w:rsidR="00B77D74" w:rsidRPr="00CC6328">
        <w:t xml:space="preserve"> </w:t>
      </w:r>
      <w:r w:rsidRPr="00CC6328">
        <w:t>nebyly zapracovány připomínky objednatele, je objednatel do 3</w:t>
      </w:r>
      <w:r w:rsidR="00DB53DD">
        <w:t> </w:t>
      </w:r>
      <w:r w:rsidRPr="00CC6328">
        <w:t xml:space="preserve">pracovních dnů od předání druhé verze </w:t>
      </w:r>
      <w:r w:rsidR="00CD107E" w:rsidRPr="00CC6328">
        <w:t>D</w:t>
      </w:r>
      <w:r w:rsidRPr="00CC6328">
        <w:t xml:space="preserve">íla zhotovitelem povinen vyhotovit a zaslat zhotoviteli </w:t>
      </w:r>
      <w:r w:rsidR="00CD107E" w:rsidRPr="00CC6328">
        <w:t xml:space="preserve">elektronicky </w:t>
      </w:r>
      <w:r w:rsidRPr="00CC6328">
        <w:t xml:space="preserve">zjištěné nedostatky. Zhotovitel je povinen tyto nedostatky </w:t>
      </w:r>
      <w:r w:rsidR="00CD107E" w:rsidRPr="00CC6328">
        <w:t>D</w:t>
      </w:r>
      <w:r w:rsidRPr="00CC6328">
        <w:t>íla nebo jeho části napravit a</w:t>
      </w:r>
      <w:r w:rsidR="000E43A2" w:rsidRPr="00CC6328">
        <w:t> </w:t>
      </w:r>
      <w:r w:rsidRPr="00CC6328">
        <w:t xml:space="preserve">předat dopracované </w:t>
      </w:r>
      <w:r w:rsidR="00C71F63" w:rsidRPr="00CC6328">
        <w:t>D</w:t>
      </w:r>
      <w:r w:rsidRPr="00CC6328">
        <w:t>ílo objednateli do 2 pracovních dnů. Pokud objednatel ve lhůtě 3</w:t>
      </w:r>
      <w:r w:rsidR="000E43A2" w:rsidRPr="00CC6328">
        <w:t> </w:t>
      </w:r>
      <w:r w:rsidRPr="00CC6328">
        <w:t xml:space="preserve">pracovních dnů od předání </w:t>
      </w:r>
      <w:r w:rsidR="00CD107E" w:rsidRPr="00CC6328">
        <w:t>druhé verze D</w:t>
      </w:r>
      <w:r w:rsidRPr="00CC6328">
        <w:t xml:space="preserve">íla nezašle zhotoviteli rozdílový protokol, má se za to, že </w:t>
      </w:r>
      <w:r w:rsidR="00CD107E" w:rsidRPr="00CC6328">
        <w:t>D</w:t>
      </w:r>
      <w:r w:rsidRPr="00CC6328">
        <w:t>ílo nebo jeho část splňuje veškeré požadavky této smlouvy.</w:t>
      </w:r>
    </w:p>
    <w:p w14:paraId="3714B305" w14:textId="65D90352" w:rsidR="0038308E" w:rsidRPr="00CC6328" w:rsidRDefault="008B6CA7" w:rsidP="0003369B">
      <w:pPr>
        <w:pStyle w:val="l-L2"/>
        <w:numPr>
          <w:ilvl w:val="0"/>
          <w:numId w:val="16"/>
        </w:numPr>
      </w:pPr>
      <w:r w:rsidRPr="00CC6328">
        <w:t xml:space="preserve">V </w:t>
      </w:r>
      <w:r w:rsidR="0038308E" w:rsidRPr="00CC6328">
        <w:t xml:space="preserve">případě, kdy předané </w:t>
      </w:r>
      <w:r w:rsidR="00CD107E" w:rsidRPr="00CC6328">
        <w:t>D</w:t>
      </w:r>
      <w:r w:rsidR="0038308E" w:rsidRPr="00CC6328">
        <w:t xml:space="preserve">ílo splňuje požadavky této smlouvy a byly do </w:t>
      </w:r>
      <w:r w:rsidR="00CD107E" w:rsidRPr="00CC6328">
        <w:t>D</w:t>
      </w:r>
      <w:r w:rsidR="0038308E" w:rsidRPr="00CC6328">
        <w:t xml:space="preserve">íla zapracovány případné připomínky objednatele, je tímto </w:t>
      </w:r>
      <w:r w:rsidR="00C71F63" w:rsidRPr="00CC6328">
        <w:t>D</w:t>
      </w:r>
      <w:r w:rsidR="0038308E" w:rsidRPr="00CC6328">
        <w:t xml:space="preserve">ílo akceptováno a o akceptaci díla bude vyhotoven </w:t>
      </w:r>
      <w:r w:rsidR="00FD6988" w:rsidRPr="00CC6328">
        <w:t xml:space="preserve">akceptační </w:t>
      </w:r>
      <w:r w:rsidR="0038308E" w:rsidRPr="00CC6328">
        <w:t xml:space="preserve">protokol potvrzující, že </w:t>
      </w:r>
      <w:r w:rsidR="00FD6988" w:rsidRPr="00CC6328">
        <w:t>D</w:t>
      </w:r>
      <w:r w:rsidR="0038308E" w:rsidRPr="00CC6328">
        <w:t>ílo odpovídá zadání této smlouvy a</w:t>
      </w:r>
      <w:r w:rsidR="000E43A2" w:rsidRPr="00CC6328">
        <w:t> </w:t>
      </w:r>
      <w:r w:rsidR="0038308E" w:rsidRPr="00CC6328">
        <w:t xml:space="preserve">případným připomínkám, jež bude následně podepsán oběma smluvními stranami. Podpisem </w:t>
      </w:r>
      <w:r w:rsidR="00FD6988" w:rsidRPr="00CC6328">
        <w:t xml:space="preserve">akceptačního </w:t>
      </w:r>
      <w:r w:rsidR="0038308E" w:rsidRPr="00CC6328">
        <w:t>protokolu smluvními stranami dochází k</w:t>
      </w:r>
      <w:r w:rsidR="00FD6988" w:rsidRPr="00CC6328">
        <w:t xml:space="preserve"> finálnímu </w:t>
      </w:r>
      <w:r w:rsidR="0038308E" w:rsidRPr="00CC6328">
        <w:t xml:space="preserve">převzetí </w:t>
      </w:r>
      <w:r w:rsidR="00FD6988" w:rsidRPr="00CC6328">
        <w:t>bezvadného D</w:t>
      </w:r>
      <w:r w:rsidR="0038308E" w:rsidRPr="00CC6328">
        <w:t>íla objednatelem.</w:t>
      </w:r>
    </w:p>
    <w:p w14:paraId="3024A381" w14:textId="422B468E" w:rsidR="00604CE5" w:rsidRPr="00CC6328" w:rsidRDefault="00A23624" w:rsidP="00510095">
      <w:pPr>
        <w:pStyle w:val="l-L2"/>
        <w:numPr>
          <w:ilvl w:val="0"/>
          <w:numId w:val="16"/>
        </w:numPr>
      </w:pPr>
      <w:r w:rsidRPr="00CC6328">
        <w:t xml:space="preserve">Objednatel je oprávněn </w:t>
      </w:r>
      <w:r w:rsidR="00CA2688" w:rsidRPr="00CC6328">
        <w:t xml:space="preserve">kdykoliv za trvání této smlouvy </w:t>
      </w:r>
      <w:r w:rsidRPr="00CC6328">
        <w:t>v</w:t>
      </w:r>
      <w:r w:rsidR="00117CEA" w:rsidRPr="00CC6328">
        <w:t xml:space="preserve"> průběhu zpracování Díla </w:t>
      </w:r>
      <w:r w:rsidR="00F81A04" w:rsidRPr="00CC6328">
        <w:t>z</w:t>
      </w:r>
      <w:r w:rsidR="00117CEA" w:rsidRPr="00CC6328">
        <w:t>hotovitelem</w:t>
      </w:r>
      <w:r w:rsidR="00CA2688" w:rsidRPr="00CC6328">
        <w:t xml:space="preserve"> zkontrolovat plnění předmětu díla a</w:t>
      </w:r>
      <w:r w:rsidRPr="00CC6328">
        <w:t xml:space="preserve"> svolat kontrolní d</w:t>
      </w:r>
      <w:r w:rsidR="008325A1" w:rsidRPr="00CC6328">
        <w:t>e</w:t>
      </w:r>
      <w:r w:rsidRPr="00CC6328">
        <w:t>n.</w:t>
      </w:r>
      <w:r w:rsidR="00510095" w:rsidRPr="00CC6328">
        <w:rPr>
          <w:bCs/>
        </w:rPr>
        <w:t xml:space="preserve"> Tyto kontrolní dny svolává objednatel po dohodě se zhotovitelem. </w:t>
      </w:r>
      <w:r w:rsidR="004641A4" w:rsidRPr="00CC6328">
        <w:t xml:space="preserve">Zjistí-li objednatel, že zhotovitel při provádění </w:t>
      </w:r>
      <w:r w:rsidR="00FD6988" w:rsidRPr="00CC6328">
        <w:t>D</w:t>
      </w:r>
      <w:r w:rsidR="004641A4" w:rsidRPr="00CC6328">
        <w:t xml:space="preserve">íla </w:t>
      </w:r>
      <w:r w:rsidR="00FD6988" w:rsidRPr="00CC6328">
        <w:t xml:space="preserve">postupuje </w:t>
      </w:r>
      <w:r w:rsidR="004641A4" w:rsidRPr="00CC6328">
        <w:t>v</w:t>
      </w:r>
      <w:r w:rsidR="002F2110" w:rsidRPr="00CC6328">
        <w:t> </w:t>
      </w:r>
      <w:r w:rsidR="004641A4" w:rsidRPr="00CC6328">
        <w:t>rozporu s touto smlouvou, je zhotovitel povinen na základě písemné žádosti objednatele neprodleně zjednat nápravu. Ne</w:t>
      </w:r>
      <w:r w:rsidR="00D41F49">
        <w:t>s</w:t>
      </w:r>
      <w:r w:rsidR="004641A4" w:rsidRPr="00CC6328">
        <w:t xml:space="preserve">jedná-li zhotovitel nápravu bez zbytečného odkladu, nejdéle však </w:t>
      </w:r>
      <w:r w:rsidR="00FD6988" w:rsidRPr="00CC6328">
        <w:t xml:space="preserve">do </w:t>
      </w:r>
      <w:r w:rsidR="008325A1" w:rsidRPr="00CC6328">
        <w:t>10</w:t>
      </w:r>
      <w:r w:rsidR="004641A4" w:rsidRPr="00CC6328">
        <w:t xml:space="preserve"> pracovních dnů od doručení žádosti od objednatele o </w:t>
      </w:r>
      <w:r w:rsidR="00D41F49">
        <w:t>s</w:t>
      </w:r>
      <w:r w:rsidR="004641A4" w:rsidRPr="00CC6328">
        <w:t xml:space="preserve">jednání nápravy, považuje se toto prodlení za porušení </w:t>
      </w:r>
      <w:r w:rsidR="00FD6988" w:rsidRPr="00CC6328">
        <w:t>s</w:t>
      </w:r>
      <w:r w:rsidR="004641A4" w:rsidRPr="00CC6328">
        <w:t>mlouvy ze</w:t>
      </w:r>
      <w:r w:rsidR="003E5152" w:rsidRPr="00CC6328">
        <w:t> </w:t>
      </w:r>
      <w:r w:rsidR="004641A4" w:rsidRPr="00CC6328">
        <w:t>strany zhotovitele.</w:t>
      </w:r>
    </w:p>
    <w:p w14:paraId="08A159CB" w14:textId="3B68407C" w:rsidR="00432FEF" w:rsidRPr="00CC6328" w:rsidRDefault="3F15D431" w:rsidP="0003369B">
      <w:pPr>
        <w:pStyle w:val="l-L2"/>
        <w:numPr>
          <w:ilvl w:val="0"/>
          <w:numId w:val="16"/>
        </w:numPr>
      </w:pPr>
      <w:bookmarkStart w:id="4" w:name="_Hlk155774243"/>
      <w:r w:rsidRPr="00CC6328">
        <w:t>Zhotovitel</w:t>
      </w:r>
      <w:r w:rsidR="5ED1874E" w:rsidRPr="00CC6328">
        <w:t xml:space="preserve"> předá </w:t>
      </w:r>
      <w:r w:rsidR="3554A223" w:rsidRPr="00CC6328">
        <w:t>D</w:t>
      </w:r>
      <w:r w:rsidR="5ED1874E" w:rsidRPr="00CC6328">
        <w:t xml:space="preserve">ílo </w:t>
      </w:r>
      <w:r w:rsidR="5ED1874E" w:rsidRPr="00DE5BB1">
        <w:t xml:space="preserve">objednateli v počtu </w:t>
      </w:r>
      <w:r w:rsidR="00DE5BB1" w:rsidRPr="00DE5BB1">
        <w:t>1</w:t>
      </w:r>
      <w:r w:rsidR="5ED1874E" w:rsidRPr="00DE5BB1">
        <w:t xml:space="preserve"> </w:t>
      </w:r>
      <w:proofErr w:type="spellStart"/>
      <w:r w:rsidR="5ED1874E" w:rsidRPr="00DE5BB1">
        <w:t>paré</w:t>
      </w:r>
      <w:proofErr w:type="spellEnd"/>
      <w:r w:rsidR="5ED1874E" w:rsidRPr="00DE5BB1">
        <w:t xml:space="preserve"> v listinné formě a </w:t>
      </w:r>
      <w:r w:rsidR="0E5D49D1" w:rsidRPr="00DE5BB1">
        <w:t>rovněž</w:t>
      </w:r>
      <w:r w:rsidR="0E5D49D1" w:rsidRPr="00CC6328">
        <w:t xml:space="preserve"> </w:t>
      </w:r>
      <w:r w:rsidR="5ED1874E" w:rsidRPr="00CC6328">
        <w:t>v </w:t>
      </w:r>
      <w:r w:rsidR="00607E6B" w:rsidRPr="00CC6328">
        <w:t xml:space="preserve">elektronické </w:t>
      </w:r>
      <w:r w:rsidR="0E5D49D1" w:rsidRPr="00CC6328">
        <w:t>podobě na výměnné úložiště SPÚ</w:t>
      </w:r>
      <w:r w:rsidR="5ED1874E" w:rsidRPr="00CC6328">
        <w:t xml:space="preserve">, kde </w:t>
      </w:r>
      <w:r w:rsidR="4D153B52" w:rsidRPr="00CC6328">
        <w:t>grafická</w:t>
      </w:r>
      <w:r w:rsidR="5ED1874E" w:rsidRPr="00CC6328">
        <w:t xml:space="preserve"> část Díla bude odevzdána ve formát</w:t>
      </w:r>
      <w:r w:rsidR="4D153B52" w:rsidRPr="00CC6328">
        <w:t xml:space="preserve">u </w:t>
      </w:r>
      <w:proofErr w:type="spellStart"/>
      <w:r w:rsidR="5ED1874E" w:rsidRPr="00CC6328">
        <w:t>pdf</w:t>
      </w:r>
      <w:proofErr w:type="spellEnd"/>
      <w:r w:rsidR="68278479" w:rsidRPr="00CC6328">
        <w:t xml:space="preserve"> (případně</w:t>
      </w:r>
      <w:r w:rsidR="00727D3C" w:rsidRPr="00CC6328">
        <w:t> </w:t>
      </w:r>
      <w:proofErr w:type="spellStart"/>
      <w:r w:rsidR="68278479" w:rsidRPr="00CC6328">
        <w:t>dwg</w:t>
      </w:r>
      <w:proofErr w:type="spellEnd"/>
      <w:r w:rsidR="68278479" w:rsidRPr="00CC6328">
        <w:t xml:space="preserve">, </w:t>
      </w:r>
      <w:proofErr w:type="spellStart"/>
      <w:r w:rsidR="68278479" w:rsidRPr="00CC6328">
        <w:t>dgn</w:t>
      </w:r>
      <w:proofErr w:type="spellEnd"/>
      <w:r w:rsidR="68278479" w:rsidRPr="00CC6328">
        <w:t>)</w:t>
      </w:r>
      <w:r w:rsidR="5ED1874E" w:rsidRPr="00CC6328">
        <w:t>, textová část ve formátu doc</w:t>
      </w:r>
      <w:r w:rsidR="33B870F9" w:rsidRPr="00CC6328">
        <w:t xml:space="preserve"> (</w:t>
      </w:r>
      <w:proofErr w:type="spellStart"/>
      <w:r w:rsidR="33B870F9" w:rsidRPr="00CC6328">
        <w:t>docx</w:t>
      </w:r>
      <w:proofErr w:type="spellEnd"/>
      <w:r w:rsidR="33B870F9" w:rsidRPr="00CC6328">
        <w:t>)</w:t>
      </w:r>
      <w:r w:rsidR="5ED1874E" w:rsidRPr="00CC6328">
        <w:t xml:space="preserve"> </w:t>
      </w:r>
      <w:r w:rsidR="1CD295EF" w:rsidRPr="00CC6328">
        <w:t>nebo</w:t>
      </w:r>
      <w:r w:rsidR="5ED1874E" w:rsidRPr="00CC6328">
        <w:t xml:space="preserve"> </w:t>
      </w:r>
      <w:proofErr w:type="spellStart"/>
      <w:r w:rsidR="5ED1874E" w:rsidRPr="00CC6328">
        <w:t>pdf</w:t>
      </w:r>
      <w:proofErr w:type="spellEnd"/>
      <w:r w:rsidR="5ED1874E" w:rsidRPr="00CC6328">
        <w:t xml:space="preserve"> a tabulková část ve</w:t>
      </w:r>
      <w:r w:rsidR="00727D3C" w:rsidRPr="00CC6328">
        <w:t> </w:t>
      </w:r>
      <w:r w:rsidR="5ED1874E" w:rsidRPr="00CC6328">
        <w:t xml:space="preserve">formátech </w:t>
      </w:r>
      <w:proofErr w:type="spellStart"/>
      <w:r w:rsidR="5ED1874E" w:rsidRPr="00CC6328">
        <w:t>xls</w:t>
      </w:r>
      <w:proofErr w:type="spellEnd"/>
      <w:r w:rsidR="17734111" w:rsidRPr="00CC6328">
        <w:t xml:space="preserve"> (</w:t>
      </w:r>
      <w:proofErr w:type="spellStart"/>
      <w:r w:rsidR="17734111" w:rsidRPr="00CC6328">
        <w:t>xlsx</w:t>
      </w:r>
      <w:proofErr w:type="spellEnd"/>
      <w:r w:rsidR="17734111" w:rsidRPr="00CC6328">
        <w:t>)</w:t>
      </w:r>
      <w:r w:rsidR="5ED1874E" w:rsidRPr="00CC6328">
        <w:t xml:space="preserve"> </w:t>
      </w:r>
      <w:r w:rsidR="1CD295EF" w:rsidRPr="00CC6328">
        <w:t>nebo</w:t>
      </w:r>
      <w:r w:rsidR="5ED1874E" w:rsidRPr="00CC6328">
        <w:t xml:space="preserve"> </w:t>
      </w:r>
      <w:proofErr w:type="spellStart"/>
      <w:r w:rsidR="5ED1874E" w:rsidRPr="00CC6328">
        <w:t>pdf</w:t>
      </w:r>
      <w:proofErr w:type="spellEnd"/>
      <w:r w:rsidR="005D59DE" w:rsidRPr="00CC6328">
        <w:t>. Potřebné dokumenty musí být opatřeny digitálním autorizačním razítkem</w:t>
      </w:r>
      <w:r w:rsidR="00732778" w:rsidRPr="00CC6328">
        <w:t>.</w:t>
      </w:r>
    </w:p>
    <w:p w14:paraId="30FE70A0" w14:textId="77777777" w:rsidR="0047411B" w:rsidRPr="00CC6328" w:rsidRDefault="0047411B" w:rsidP="0003369B">
      <w:pPr>
        <w:pStyle w:val="l-L2"/>
        <w:numPr>
          <w:ilvl w:val="0"/>
          <w:numId w:val="16"/>
        </w:numPr>
      </w:pPr>
      <w:bookmarkStart w:id="5" w:name="_Ref368985193"/>
      <w:bookmarkStart w:id="6" w:name="_Ref368985943"/>
      <w:bookmarkEnd w:id="4"/>
      <w:r w:rsidRPr="00CC6328">
        <w:t>Dílo bude předáno v sídle objednatele, kde jej převezme zástupce objednatele pro věci technické.</w:t>
      </w:r>
    </w:p>
    <w:p w14:paraId="2C338697" w14:textId="1B501657" w:rsidR="006F4552" w:rsidRPr="00CC6328" w:rsidRDefault="00432FEF" w:rsidP="0003369B">
      <w:pPr>
        <w:pStyle w:val="l-L2"/>
        <w:numPr>
          <w:ilvl w:val="0"/>
          <w:numId w:val="16"/>
        </w:numPr>
      </w:pPr>
      <w:r w:rsidRPr="00CC6328">
        <w:t>O předání</w:t>
      </w:r>
      <w:r w:rsidR="0071707D" w:rsidRPr="00CC6328">
        <w:t xml:space="preserve"> a převzetí</w:t>
      </w:r>
      <w:r w:rsidRPr="00CC6328">
        <w:t xml:space="preserve"> celého </w:t>
      </w:r>
      <w:r w:rsidR="00FD6988" w:rsidRPr="00CC6328">
        <w:t xml:space="preserve">bezvadného </w:t>
      </w:r>
      <w:r w:rsidRPr="00CC6328">
        <w:t xml:space="preserve">Díla bude vyhotoven </w:t>
      </w:r>
      <w:r w:rsidR="00FD6988" w:rsidRPr="00CC6328">
        <w:t xml:space="preserve">akceptační </w:t>
      </w:r>
      <w:r w:rsidRPr="00CC6328">
        <w:t xml:space="preserve">protokol potvrzující, že Dílo odpovídá zadání této smlouvy a případným připomínkám Objednatele, </w:t>
      </w:r>
      <w:r w:rsidR="00A4027C" w:rsidRPr="00CC6328">
        <w:t>jenž</w:t>
      </w:r>
      <w:r w:rsidRPr="00CC6328">
        <w:t xml:space="preserve"> bude následně podepsán oběma smluvními stranami. Podpisem </w:t>
      </w:r>
      <w:r w:rsidR="0071707D" w:rsidRPr="00CC6328">
        <w:t xml:space="preserve">akceptačního </w:t>
      </w:r>
      <w:r w:rsidRPr="00CC6328">
        <w:t xml:space="preserve">protokolu smluvními stranami dochází k převzetí </w:t>
      </w:r>
      <w:r w:rsidR="00FD6988" w:rsidRPr="00CC6328">
        <w:t xml:space="preserve">bezvadného </w:t>
      </w:r>
      <w:r w:rsidRPr="00CC6328">
        <w:t>Díla.</w:t>
      </w:r>
      <w:bookmarkEnd w:id="5"/>
      <w:bookmarkEnd w:id="6"/>
    </w:p>
    <w:p w14:paraId="0A654B3A" w14:textId="77777777" w:rsidR="000E43A2" w:rsidRPr="00CC6328" w:rsidRDefault="000E43A2" w:rsidP="000E43A2">
      <w:pPr>
        <w:pStyle w:val="l-L2"/>
      </w:pPr>
    </w:p>
    <w:p w14:paraId="3E4BBE86" w14:textId="2B8C5AAA" w:rsidR="004E0081" w:rsidRPr="00CC6328" w:rsidRDefault="004E0081" w:rsidP="002727DF">
      <w:pPr>
        <w:pStyle w:val="l-L1"/>
      </w:pPr>
      <w:bookmarkStart w:id="7" w:name="_Ref368992191"/>
      <w:r w:rsidRPr="00CC6328">
        <w:t>Vlastnické právo, právo užívání</w:t>
      </w:r>
      <w:bookmarkEnd w:id="7"/>
    </w:p>
    <w:p w14:paraId="7AD8DE56" w14:textId="3B57CA75" w:rsidR="00574F64" w:rsidRPr="00CC6328" w:rsidRDefault="4EBAAC8C" w:rsidP="0003369B">
      <w:pPr>
        <w:pStyle w:val="l-L2"/>
        <w:numPr>
          <w:ilvl w:val="0"/>
          <w:numId w:val="15"/>
        </w:numPr>
      </w:pPr>
      <w:r w:rsidRPr="00CC6328">
        <w:t xml:space="preserve">V případě, že součástí </w:t>
      </w:r>
      <w:r w:rsidR="03BF58EF" w:rsidRPr="00CC6328">
        <w:t xml:space="preserve">nebo jedním z výstupů </w:t>
      </w:r>
      <w:r w:rsidR="5C0DA93F" w:rsidRPr="00CC6328">
        <w:t>předmětu této smlouvy</w:t>
      </w:r>
      <w:r w:rsidR="3F15D431" w:rsidRPr="00CC6328">
        <w:t xml:space="preserve"> </w:t>
      </w:r>
      <w:r w:rsidR="4B4844A2" w:rsidRPr="00CC6328">
        <w:t>zhotovitele</w:t>
      </w:r>
      <w:r w:rsidRPr="00CC6328">
        <w:t xml:space="preserve"> podle</w:t>
      </w:r>
      <w:r w:rsidR="00B13257">
        <w:t> </w:t>
      </w:r>
      <w:r w:rsidRPr="00CC6328">
        <w:t>této</w:t>
      </w:r>
      <w:r w:rsidR="003E5152" w:rsidRPr="00CC6328">
        <w:t> </w:t>
      </w:r>
      <w:r w:rsidR="4B4844A2" w:rsidRPr="00CC6328">
        <w:t>s</w:t>
      </w:r>
      <w:r w:rsidRPr="00CC6328">
        <w:t xml:space="preserve">mlouvy </w:t>
      </w:r>
      <w:r w:rsidR="03BF58EF" w:rsidRPr="00CC6328">
        <w:t>je poskytnutí</w:t>
      </w:r>
      <w:r w:rsidRPr="00CC6328">
        <w:t xml:space="preserve"> movit</w:t>
      </w:r>
      <w:r w:rsidR="03BF58EF" w:rsidRPr="00CC6328">
        <w:t>ých</w:t>
      </w:r>
      <w:r w:rsidRPr="00CC6328">
        <w:t xml:space="preserve"> věc</w:t>
      </w:r>
      <w:r w:rsidR="03BF58EF" w:rsidRPr="00CC6328">
        <w:t>í</w:t>
      </w:r>
      <w:r w:rsidRPr="00CC6328">
        <w:t xml:space="preserve">, které se mají stát vlastnictvím </w:t>
      </w:r>
      <w:r w:rsidR="4B4844A2" w:rsidRPr="00CC6328">
        <w:t>o</w:t>
      </w:r>
      <w:r w:rsidRPr="00CC6328">
        <w:t xml:space="preserve">bjednatele, nabývá </w:t>
      </w:r>
      <w:r w:rsidR="4B4844A2" w:rsidRPr="00CC6328">
        <w:t>o</w:t>
      </w:r>
      <w:r w:rsidRPr="00CC6328">
        <w:t xml:space="preserve">bjednatel vlastnické právo k těmto věcem dnem </w:t>
      </w:r>
      <w:r w:rsidR="4B4844A2" w:rsidRPr="00CC6328">
        <w:t xml:space="preserve">jejich </w:t>
      </w:r>
      <w:r w:rsidRPr="00CC6328">
        <w:t xml:space="preserve">převzetí objednatelem </w:t>
      </w:r>
      <w:r w:rsidR="28606596" w:rsidRPr="00CC6328">
        <w:t>podle</w:t>
      </w:r>
      <w:r w:rsidR="00B13257">
        <w:t> </w:t>
      </w:r>
      <w:r w:rsidR="006466E4" w:rsidRPr="00CC6328">
        <w:t>čl. V.</w:t>
      </w:r>
      <w:r w:rsidR="002727DF" w:rsidRPr="00CC6328">
        <w:t xml:space="preserve"> </w:t>
      </w:r>
      <w:r w:rsidR="28606596" w:rsidRPr="00CC6328">
        <w:t>odst.</w:t>
      </w:r>
      <w:r w:rsidR="006466E4" w:rsidRPr="00CC6328">
        <w:t> </w:t>
      </w:r>
      <w:r w:rsidR="4A4024B1" w:rsidRPr="00CC6328">
        <w:t>5</w:t>
      </w:r>
      <w:r w:rsidR="28606596" w:rsidRPr="00CC6328">
        <w:t xml:space="preserve"> této smlouvy.</w:t>
      </w:r>
      <w:r w:rsidR="4A4024B1" w:rsidRPr="00CC6328">
        <w:t xml:space="preserve"> </w:t>
      </w:r>
      <w:r w:rsidR="4B4844A2" w:rsidRPr="00CC6328">
        <w:t>Do nabytí vlastnického práva uděluje zhotovitel</w:t>
      </w:r>
      <w:r w:rsidR="4A4024B1" w:rsidRPr="00CC6328">
        <w:t xml:space="preserve"> </w:t>
      </w:r>
      <w:r w:rsidR="4B4844A2" w:rsidRPr="00CC6328">
        <w:t>objednateli právo tyto</w:t>
      </w:r>
      <w:r w:rsidR="003E5152" w:rsidRPr="00CC6328">
        <w:t> </w:t>
      </w:r>
      <w:r w:rsidR="4B4844A2" w:rsidRPr="00CC6328">
        <w:t>věci užívat v rozsahu a způsobem, který vyplývá z účelu této smlouvy.</w:t>
      </w:r>
    </w:p>
    <w:p w14:paraId="6CD68A44" w14:textId="15551C99" w:rsidR="00833D15" w:rsidRPr="00CC6328" w:rsidRDefault="00833D15" w:rsidP="0003369B">
      <w:pPr>
        <w:pStyle w:val="l-L2"/>
        <w:numPr>
          <w:ilvl w:val="0"/>
          <w:numId w:val="15"/>
        </w:numPr>
      </w:pPr>
      <w:r w:rsidRPr="00CC6328">
        <w:t xml:space="preserve">V případě, že součástí plnění zhotovitele podle této smlouvy je plnění, které je považované </w:t>
      </w:r>
      <w:r w:rsidR="00BE3AC6" w:rsidRPr="00CC6328">
        <w:t>ve smyslu zákona č.</w:t>
      </w:r>
      <w:r w:rsidR="002F018A" w:rsidRPr="00CC6328">
        <w:t> </w:t>
      </w:r>
      <w:r w:rsidR="00BE3AC6" w:rsidRPr="00CC6328">
        <w:t>121/2000 Sb., o právu autorském, o právech souvisejících s</w:t>
      </w:r>
      <w:r w:rsidR="003E5152" w:rsidRPr="00CC6328">
        <w:t> </w:t>
      </w:r>
      <w:r w:rsidR="00BE3AC6" w:rsidRPr="00CC6328">
        <w:t>právem autorským a o změně některých zákonů (autorský zákon), ve znění pozdějších předpisů (dále jen „autorský zákon“)</w:t>
      </w:r>
      <w:r w:rsidR="00754FCC" w:rsidRPr="00CC6328">
        <w:t>,</w:t>
      </w:r>
      <w:r w:rsidR="00CF2137" w:rsidRPr="00CC6328">
        <w:t xml:space="preserve"> </w:t>
      </w:r>
      <w:r w:rsidRPr="00CC6328">
        <w:t xml:space="preserve">za autorské </w:t>
      </w:r>
      <w:r w:rsidR="00C71F63" w:rsidRPr="00CC6328">
        <w:t>d</w:t>
      </w:r>
      <w:r w:rsidR="000675F3" w:rsidRPr="00CC6328">
        <w:t>ílo</w:t>
      </w:r>
      <w:r w:rsidR="00807899" w:rsidRPr="00CC6328">
        <w:t xml:space="preserve"> (dále jen „autorské </w:t>
      </w:r>
      <w:r w:rsidR="00A63EE8" w:rsidRPr="00CC6328">
        <w:t>d</w:t>
      </w:r>
      <w:r w:rsidR="000675F3" w:rsidRPr="00CC6328">
        <w:t>ílo</w:t>
      </w:r>
      <w:r w:rsidR="00807899" w:rsidRPr="00CC6328">
        <w:t>“)</w:t>
      </w:r>
      <w:r w:rsidRPr="00CC6328">
        <w:t xml:space="preserve">, uděluje zhotovitel objednateli </w:t>
      </w:r>
      <w:r w:rsidRPr="00CC6328">
        <w:lastRenderedPageBreak/>
        <w:t>oprávnění t</w:t>
      </w:r>
      <w:r w:rsidR="00BE3AC6" w:rsidRPr="00CC6328">
        <w:t>oto</w:t>
      </w:r>
      <w:r w:rsidR="00F81A04" w:rsidRPr="00CC6328">
        <w:t xml:space="preserve"> </w:t>
      </w:r>
      <w:r w:rsidR="00B66B9F" w:rsidRPr="00CC6328">
        <w:t>autorsk</w:t>
      </w:r>
      <w:r w:rsidR="00BE3AC6" w:rsidRPr="00CC6328">
        <w:t xml:space="preserve">é </w:t>
      </w:r>
      <w:r w:rsidR="00A63EE8" w:rsidRPr="00CC6328">
        <w:t>d</w:t>
      </w:r>
      <w:r w:rsidR="000675F3" w:rsidRPr="00CC6328">
        <w:t>ílo</w:t>
      </w:r>
      <w:r w:rsidR="00B66B9F" w:rsidRPr="00CC6328">
        <w:t xml:space="preserve"> užívat za podmínek sjednaných v</w:t>
      </w:r>
      <w:r w:rsidR="00024891" w:rsidRPr="00CC6328">
        <w:t> </w:t>
      </w:r>
      <w:r w:rsidR="00B66B9F" w:rsidRPr="00CC6328">
        <w:t>tomto</w:t>
      </w:r>
      <w:r w:rsidR="00024891" w:rsidRPr="00CC6328">
        <w:t xml:space="preserve"> </w:t>
      </w:r>
      <w:r w:rsidR="007A6A70" w:rsidRPr="00CC6328">
        <w:t>č</w:t>
      </w:r>
      <w:r w:rsidR="00024891" w:rsidRPr="00CC6328">
        <w:t>l.</w:t>
      </w:r>
      <w:r w:rsidR="002727DF" w:rsidRPr="00CC6328">
        <w:t> </w:t>
      </w:r>
      <w:r w:rsidR="00024891" w:rsidRPr="00CC6328">
        <w:t>V</w:t>
      </w:r>
      <w:r w:rsidR="00580D19" w:rsidRPr="00CC6328">
        <w:t>I</w:t>
      </w:r>
      <w:r w:rsidR="00F8299D" w:rsidRPr="00CC6328">
        <w:t>.</w:t>
      </w:r>
      <w:r w:rsidR="00CB673A" w:rsidRPr="00CC6328">
        <w:t> </w:t>
      </w:r>
      <w:r w:rsidR="00B66B9F" w:rsidRPr="00CC6328">
        <w:t>smlouvy</w:t>
      </w:r>
      <w:r w:rsidR="00754FCC" w:rsidRPr="00CC6328">
        <w:t>,</w:t>
      </w:r>
      <w:r w:rsidR="00CB673A" w:rsidRPr="00CC6328">
        <w:t xml:space="preserve"> a</w:t>
      </w:r>
      <w:r w:rsidR="00191A60" w:rsidRPr="00CC6328">
        <w:t> </w:t>
      </w:r>
      <w:r w:rsidR="00CB673A" w:rsidRPr="00CC6328">
        <w:t>to</w:t>
      </w:r>
      <w:r w:rsidR="00B13257">
        <w:t> </w:t>
      </w:r>
      <w:r w:rsidR="00CB673A" w:rsidRPr="00CC6328">
        <w:t>od</w:t>
      </w:r>
      <w:r w:rsidR="00191A60" w:rsidRPr="00CC6328">
        <w:t> </w:t>
      </w:r>
      <w:r w:rsidR="00CB673A" w:rsidRPr="00CC6328">
        <w:t xml:space="preserve">okamžiku převzetí součásti </w:t>
      </w:r>
      <w:r w:rsidR="00DE53A0" w:rsidRPr="00CC6328">
        <w:t xml:space="preserve">Díla obsahující </w:t>
      </w:r>
      <w:r w:rsidR="00CB673A" w:rsidRPr="00CC6328">
        <w:t xml:space="preserve">příslušné autorské </w:t>
      </w:r>
      <w:r w:rsidR="00A63EE8" w:rsidRPr="00CC6328">
        <w:t>d</w:t>
      </w:r>
      <w:r w:rsidR="000675F3" w:rsidRPr="00CC6328">
        <w:t>ílo</w:t>
      </w:r>
      <w:r w:rsidR="00CB673A" w:rsidRPr="00CC6328">
        <w:t xml:space="preserve"> </w:t>
      </w:r>
      <w:r w:rsidR="00A63EE8" w:rsidRPr="00CC6328">
        <w:t>objednatelem</w:t>
      </w:r>
      <w:r w:rsidR="00C86276" w:rsidRPr="00CC6328">
        <w:t>,</w:t>
      </w:r>
      <w:r w:rsidR="00CB673A" w:rsidRPr="00CC6328">
        <w:t xml:space="preserve"> do</w:t>
      </w:r>
      <w:r w:rsidR="003E5152" w:rsidRPr="00CC6328">
        <w:t> </w:t>
      </w:r>
      <w:r w:rsidR="00CB673A" w:rsidRPr="00CC6328">
        <w:t>té</w:t>
      </w:r>
      <w:r w:rsidR="003E5152" w:rsidRPr="00CC6328">
        <w:t> </w:t>
      </w:r>
      <w:r w:rsidR="00CB673A" w:rsidRPr="00CC6328">
        <w:t xml:space="preserve">doby je objednatel oprávněn autorské </w:t>
      </w:r>
      <w:r w:rsidR="00A63EE8" w:rsidRPr="00CC6328">
        <w:t>d</w:t>
      </w:r>
      <w:r w:rsidR="000675F3" w:rsidRPr="00CC6328">
        <w:t>ílo</w:t>
      </w:r>
      <w:r w:rsidR="00CB673A" w:rsidRPr="00CC6328">
        <w:t xml:space="preserve"> užít v rozsahu a způsobem nezbytným k</w:t>
      </w:r>
      <w:r w:rsidR="003E5152" w:rsidRPr="00CC6328">
        <w:t> </w:t>
      </w:r>
      <w:r w:rsidR="00CB673A" w:rsidRPr="00CC6328">
        <w:t>převzetí</w:t>
      </w:r>
      <w:r w:rsidR="00A15B15" w:rsidRPr="00CC6328">
        <w:t xml:space="preserve"> příslušné součásti </w:t>
      </w:r>
      <w:r w:rsidR="00DE53A0" w:rsidRPr="00CC6328">
        <w:t>Díla</w:t>
      </w:r>
      <w:r w:rsidR="00CB673A" w:rsidRPr="00CC6328">
        <w:t>.</w:t>
      </w:r>
    </w:p>
    <w:p w14:paraId="7D834ACF" w14:textId="73B3D4DC" w:rsidR="00BF6AAB" w:rsidRPr="00CC6328" w:rsidRDefault="00BF6AAB" w:rsidP="0003369B">
      <w:pPr>
        <w:pStyle w:val="l-L2"/>
        <w:numPr>
          <w:ilvl w:val="0"/>
          <w:numId w:val="15"/>
        </w:numPr>
      </w:pPr>
      <w:r w:rsidRPr="00CC6328">
        <w:t xml:space="preserve">Objednatel je oprávněn od okamžiku účinnosti poskytnutí licence k autorskému </w:t>
      </w:r>
      <w:r w:rsidR="00FE09F8" w:rsidRPr="00CC6328">
        <w:t>d</w:t>
      </w:r>
      <w:r w:rsidR="000675F3" w:rsidRPr="00CC6328">
        <w:t>íl</w:t>
      </w:r>
      <w:r w:rsidRPr="00CC6328">
        <w:t xml:space="preserve">u užívat toto autorské </w:t>
      </w:r>
      <w:r w:rsidR="00FE09F8" w:rsidRPr="00CC6328">
        <w:t>d</w:t>
      </w:r>
      <w:r w:rsidR="000675F3" w:rsidRPr="00CC6328">
        <w:t>ílo</w:t>
      </w:r>
      <w:r w:rsidRPr="00CC6328">
        <w:t xml:space="preserve"> v rozsahu, v jakém uzná za nezbytné, vhodné či přiměřené s</w:t>
      </w:r>
      <w:r w:rsidR="00F81A04" w:rsidRPr="00CC6328">
        <w:t> </w:t>
      </w:r>
      <w:r w:rsidRPr="00CC6328">
        <w:t>ohledem na</w:t>
      </w:r>
      <w:r w:rsidR="00191A60" w:rsidRPr="00CC6328">
        <w:t> </w:t>
      </w:r>
      <w:r w:rsidRPr="00CC6328">
        <w:t xml:space="preserve">účel této </w:t>
      </w:r>
      <w:r w:rsidR="00FE09F8" w:rsidRPr="00CC6328">
        <w:t>s</w:t>
      </w:r>
      <w:r w:rsidRPr="00CC6328">
        <w:t>mlouvy. Pro vyloučení pochybností to znamená, že objednatel je s</w:t>
      </w:r>
      <w:r w:rsidR="00191A60" w:rsidRPr="00CC6328">
        <w:t> </w:t>
      </w:r>
      <w:r w:rsidRPr="00CC6328">
        <w:t>ohledem na</w:t>
      </w:r>
      <w:r w:rsidR="00191A60" w:rsidRPr="00CC6328">
        <w:t> </w:t>
      </w:r>
      <w:r w:rsidRPr="00CC6328">
        <w:t xml:space="preserve">účel této </w:t>
      </w:r>
      <w:r w:rsidR="00FE09F8" w:rsidRPr="00CC6328">
        <w:t>s</w:t>
      </w:r>
      <w:r w:rsidRPr="00CC6328">
        <w:t xml:space="preserve">mlouvy oprávněn užívat autorské </w:t>
      </w:r>
      <w:r w:rsidR="00FE09F8" w:rsidRPr="00CC6328">
        <w:t>d</w:t>
      </w:r>
      <w:r w:rsidR="000675F3" w:rsidRPr="00CC6328">
        <w:t>ílo</w:t>
      </w:r>
      <w:r w:rsidRPr="00CC6328">
        <w:t xml:space="preserve"> v neomezeném množstevním a</w:t>
      </w:r>
      <w:r w:rsidR="002727DF" w:rsidRPr="00CC6328">
        <w:t> </w:t>
      </w:r>
      <w:r w:rsidRPr="00CC6328">
        <w:t>územním rozsahu, a to všemi v úvahu přicházejícími způsoby a</w:t>
      </w:r>
      <w:r w:rsidR="00F81A04" w:rsidRPr="00CC6328">
        <w:t> </w:t>
      </w:r>
      <w:r w:rsidRPr="00CC6328">
        <w:t>s</w:t>
      </w:r>
      <w:r w:rsidR="00F81A04" w:rsidRPr="00CC6328">
        <w:t> </w:t>
      </w:r>
      <w:r w:rsidRPr="00CC6328">
        <w:t>časovým rozsahem omezeným pouze dobou trvání majetkových autorských práv k</w:t>
      </w:r>
      <w:r w:rsidR="00F81A04" w:rsidRPr="00CC6328">
        <w:t> </w:t>
      </w:r>
      <w:r w:rsidRPr="00CC6328">
        <w:t xml:space="preserve">takovémuto autorskému </w:t>
      </w:r>
      <w:r w:rsidR="00FE09F8" w:rsidRPr="00CC6328">
        <w:t>d</w:t>
      </w:r>
      <w:r w:rsidR="000675F3" w:rsidRPr="00CC6328">
        <w:t>íl</w:t>
      </w:r>
      <w:r w:rsidRPr="00CC6328">
        <w:t xml:space="preserve">u. Součástí licence je neomezené oprávnění objednatele provádět jakékoliv modifikace, úpravy, změny autorského </w:t>
      </w:r>
      <w:r w:rsidR="00FE09F8" w:rsidRPr="00CC6328">
        <w:t>d</w:t>
      </w:r>
      <w:r w:rsidR="000675F3" w:rsidRPr="00CC6328">
        <w:t>íl</w:t>
      </w:r>
      <w:r w:rsidRPr="00CC6328">
        <w:t>a a dle svého uvážení do něj zasahovat, zapracovávat do dalších autorských děl, zařazovat do databází apod., a</w:t>
      </w:r>
      <w:r w:rsidR="00F81A04" w:rsidRPr="00CC6328">
        <w:t> </w:t>
      </w:r>
      <w:r w:rsidRPr="00CC6328">
        <w:t>to přímo nebo prostřednictvím třetích osob. Objednatel je bez potřeby jakéhokoliv dalšího svolení zhotovitele oprávněn udělit třetí osobě podlicenci k</w:t>
      </w:r>
      <w:r w:rsidR="00B13257">
        <w:t> </w:t>
      </w:r>
      <w:r w:rsidRPr="00CC6328">
        <w:t xml:space="preserve">užití autorského </w:t>
      </w:r>
      <w:r w:rsidR="00FE09F8" w:rsidRPr="00CC6328">
        <w:t>d</w:t>
      </w:r>
      <w:r w:rsidR="000675F3" w:rsidRPr="00CC6328">
        <w:t>íl</w:t>
      </w:r>
      <w:r w:rsidRPr="00CC6328">
        <w:t xml:space="preserve">a nebo svoje oprávnění k užití autorského </w:t>
      </w:r>
      <w:r w:rsidR="00FE09F8" w:rsidRPr="00CC6328">
        <w:t>d</w:t>
      </w:r>
      <w:r w:rsidR="000675F3" w:rsidRPr="00CC6328">
        <w:t>íl</w:t>
      </w:r>
      <w:r w:rsidRPr="00CC6328">
        <w:t xml:space="preserve">a třetí osobě postoupit, avšak pouze za předpokladu, že tím bude docházet k užití autorského </w:t>
      </w:r>
      <w:r w:rsidR="00FE09F8" w:rsidRPr="00CC6328">
        <w:t>d</w:t>
      </w:r>
      <w:r w:rsidR="000675F3" w:rsidRPr="00CC6328">
        <w:t>íl</w:t>
      </w:r>
      <w:r w:rsidRPr="00CC6328">
        <w:t>a v souladu s</w:t>
      </w:r>
      <w:r w:rsidR="00B13257">
        <w:t> </w:t>
      </w:r>
      <w:r w:rsidRPr="00CC6328">
        <w:t>účelem, pro</w:t>
      </w:r>
      <w:r w:rsidR="00191A60" w:rsidRPr="00CC6328">
        <w:t> </w:t>
      </w:r>
      <w:r w:rsidRPr="00CC6328">
        <w:t xml:space="preserve">který bylo autorské </w:t>
      </w:r>
      <w:r w:rsidR="00FE09F8" w:rsidRPr="00CC6328">
        <w:t>d</w:t>
      </w:r>
      <w:r w:rsidR="000675F3" w:rsidRPr="00CC6328">
        <w:t>ílo</w:t>
      </w:r>
      <w:r w:rsidR="00AB13E1" w:rsidRPr="00CC6328">
        <w:t xml:space="preserve"> </w:t>
      </w:r>
      <w:r w:rsidRPr="00CC6328">
        <w:t>vytvořeno. Licence k</w:t>
      </w:r>
      <w:r w:rsidR="002727DF" w:rsidRPr="00CC6328">
        <w:t> </w:t>
      </w:r>
      <w:r w:rsidRPr="00CC6328">
        <w:t xml:space="preserve">autorskému </w:t>
      </w:r>
      <w:r w:rsidR="00FE09F8" w:rsidRPr="00CC6328">
        <w:t>d</w:t>
      </w:r>
      <w:r w:rsidR="000675F3" w:rsidRPr="00CC6328">
        <w:t>íl</w:t>
      </w:r>
      <w:r w:rsidRPr="00CC6328">
        <w:t>u je poskytována jako</w:t>
      </w:r>
      <w:r w:rsidR="00EC1A4A">
        <w:t> </w:t>
      </w:r>
      <w:r w:rsidRPr="00CC6328">
        <w:t>výhradní. Objednatel není povinen licenci využít.</w:t>
      </w:r>
    </w:p>
    <w:p w14:paraId="30D9EDFF" w14:textId="77777777" w:rsidR="006D55C2" w:rsidRPr="00CC6328" w:rsidRDefault="006D55C2" w:rsidP="0003369B">
      <w:pPr>
        <w:pStyle w:val="l-L2"/>
        <w:numPr>
          <w:ilvl w:val="0"/>
          <w:numId w:val="15"/>
        </w:numPr>
      </w:pPr>
      <w:r w:rsidRPr="00CC6328">
        <w:t xml:space="preserve">Udělení licence nelze ze strany </w:t>
      </w:r>
      <w:r w:rsidR="00FE09F8" w:rsidRPr="00CC6328">
        <w:t>zhotovitele</w:t>
      </w:r>
      <w:r w:rsidRPr="00CC6328">
        <w:t xml:space="preserve"> vypovědět a její účinnost trvá i po skončení účinnosti této </w:t>
      </w:r>
      <w:r w:rsidR="00FE09F8" w:rsidRPr="00CC6328">
        <w:t>s</w:t>
      </w:r>
      <w:r w:rsidRPr="00CC6328">
        <w:t>mlouvy, nedohodnou-li se smluvní strany výslovně jinak.</w:t>
      </w:r>
    </w:p>
    <w:p w14:paraId="338C20C9" w14:textId="393FE062" w:rsidR="006D55C2" w:rsidRPr="00CC6328" w:rsidRDefault="006D55C2" w:rsidP="0003369B">
      <w:pPr>
        <w:pStyle w:val="l-L2"/>
        <w:numPr>
          <w:ilvl w:val="0"/>
          <w:numId w:val="15"/>
        </w:numPr>
      </w:pPr>
      <w:r w:rsidRPr="00CC6328">
        <w:t>Odměna za poskytnutí, zprostředkování nebo postoupení licence k autors</w:t>
      </w:r>
      <w:r w:rsidR="00425F20" w:rsidRPr="00CC6328">
        <w:t xml:space="preserve">kému </w:t>
      </w:r>
      <w:r w:rsidR="0088005F" w:rsidRPr="00CC6328">
        <w:t>d</w:t>
      </w:r>
      <w:r w:rsidR="000675F3" w:rsidRPr="00CC6328">
        <w:t>íl</w:t>
      </w:r>
      <w:r w:rsidR="00425F20" w:rsidRPr="00CC6328">
        <w:t>u je</w:t>
      </w:r>
      <w:r w:rsidR="00B13257">
        <w:t> </w:t>
      </w:r>
      <w:r w:rsidR="00425F20" w:rsidRPr="00CC6328">
        <w:t>zahrnuta v</w:t>
      </w:r>
      <w:r w:rsidR="00B13257">
        <w:t> </w:t>
      </w:r>
      <w:r w:rsidR="00425F20" w:rsidRPr="00CC6328">
        <w:t xml:space="preserve">ceně za </w:t>
      </w:r>
      <w:r w:rsidR="0088005F" w:rsidRPr="00CC6328">
        <w:t>poskytnutí Plnění</w:t>
      </w:r>
      <w:r w:rsidR="00425F20" w:rsidRPr="00CC6328">
        <w:t xml:space="preserve"> dle této smlouvy.</w:t>
      </w:r>
    </w:p>
    <w:p w14:paraId="3B543273" w14:textId="77777777" w:rsidR="002727DF" w:rsidRPr="00CC6328" w:rsidRDefault="002727DF" w:rsidP="002727DF">
      <w:pPr>
        <w:pStyle w:val="l-L2"/>
      </w:pPr>
    </w:p>
    <w:p w14:paraId="259E3459" w14:textId="3A5B0585" w:rsidR="00883D5F" w:rsidRPr="00CC6328" w:rsidRDefault="00883D5F" w:rsidP="002727DF">
      <w:pPr>
        <w:pStyle w:val="l-L1"/>
      </w:pPr>
      <w:bookmarkStart w:id="8" w:name="_Ref369001345"/>
      <w:bookmarkStart w:id="9" w:name="_Ref368993045"/>
      <w:r w:rsidRPr="00CC6328">
        <w:t>C</w:t>
      </w:r>
      <w:r w:rsidR="002727DF" w:rsidRPr="00CC6328">
        <w:t>e</w:t>
      </w:r>
      <w:r w:rsidRPr="00CC6328">
        <w:t>na</w:t>
      </w:r>
      <w:bookmarkEnd w:id="8"/>
      <w:bookmarkEnd w:id="9"/>
      <w:r w:rsidR="00AD17BE" w:rsidRPr="00CC6328">
        <w:t xml:space="preserve"> </w:t>
      </w:r>
      <w:r w:rsidR="00C71F63" w:rsidRPr="00CC6328">
        <w:t>D</w:t>
      </w:r>
      <w:r w:rsidR="00397611" w:rsidRPr="00CC6328">
        <w:t>íla</w:t>
      </w:r>
    </w:p>
    <w:p w14:paraId="28EB10CB" w14:textId="77777777" w:rsidR="00CD1D7A" w:rsidRPr="00CC6328" w:rsidRDefault="008C69A5" w:rsidP="0003369B">
      <w:pPr>
        <w:pStyle w:val="l-L2"/>
        <w:numPr>
          <w:ilvl w:val="0"/>
          <w:numId w:val="21"/>
        </w:numPr>
        <w:rPr>
          <w:rFonts w:cs="Arial"/>
          <w:b/>
          <w:i/>
          <w:szCs w:val="22"/>
        </w:rPr>
      </w:pPr>
      <w:r w:rsidRPr="00CC6328">
        <w:t xml:space="preserve">Zhotoviteli náleží za </w:t>
      </w:r>
      <w:r w:rsidR="00B33CCB" w:rsidRPr="00CC6328">
        <w:t xml:space="preserve">provedení </w:t>
      </w:r>
      <w:r w:rsidR="00DE53A0" w:rsidRPr="00CC6328">
        <w:t>D</w:t>
      </w:r>
      <w:r w:rsidR="00B33CCB" w:rsidRPr="00CC6328">
        <w:t>íla</w:t>
      </w:r>
      <w:r w:rsidRPr="00CC6328">
        <w:t xml:space="preserve"> </w:t>
      </w:r>
      <w:r w:rsidR="000975B7" w:rsidRPr="00CC6328">
        <w:t>odměna</w:t>
      </w:r>
      <w:r w:rsidRPr="00CC6328">
        <w:t xml:space="preserve"> v následující výši:</w:t>
      </w:r>
    </w:p>
    <w:p w14:paraId="4387E03A" w14:textId="77777777" w:rsidR="00A67DBD" w:rsidRDefault="00083100" w:rsidP="295684E7">
      <w:pPr>
        <w:pStyle w:val="l-L2"/>
        <w:tabs>
          <w:tab w:val="right" w:pos="5103"/>
          <w:tab w:val="left" w:pos="5387"/>
        </w:tabs>
        <w:ind w:left="357"/>
        <w:rPr>
          <w:rFonts w:cs="Arial"/>
        </w:rPr>
      </w:pPr>
      <w:r w:rsidRPr="00CC6328">
        <w:rPr>
          <w:rFonts w:cs="Arial"/>
        </w:rPr>
        <w:t>Celková c</w:t>
      </w:r>
      <w:r w:rsidR="00B745E4" w:rsidRPr="00CC6328">
        <w:rPr>
          <w:rFonts w:cs="Arial"/>
        </w:rPr>
        <w:t xml:space="preserve">ena za provedení Díla bez </w:t>
      </w:r>
      <w:r w:rsidR="45FEDA59" w:rsidRPr="00CC6328">
        <w:rPr>
          <w:rFonts w:cs="Arial"/>
        </w:rPr>
        <w:t xml:space="preserve">DPH </w:t>
      </w:r>
      <w:r w:rsidR="00A67DBD">
        <w:rPr>
          <w:b/>
          <w:bCs/>
        </w:rPr>
        <w:t>147 220,-</w:t>
      </w:r>
      <w:r w:rsidR="00CB3537" w:rsidRPr="00CC6328">
        <w:rPr>
          <w:rFonts w:cs="Arial"/>
          <w:b/>
          <w:bCs/>
        </w:rPr>
        <w:t> Kč</w:t>
      </w:r>
      <w:r w:rsidR="00CB3537" w:rsidRPr="00CC6328">
        <w:rPr>
          <w:rFonts w:cs="Arial"/>
        </w:rPr>
        <w:t>.</w:t>
      </w:r>
      <w:r w:rsidR="00A67DBD">
        <w:rPr>
          <w:rFonts w:cs="Arial"/>
        </w:rPr>
        <w:t xml:space="preserve"> </w:t>
      </w:r>
    </w:p>
    <w:p w14:paraId="371911DF" w14:textId="737841D5" w:rsidR="00B10046" w:rsidRDefault="00A67DBD" w:rsidP="295684E7">
      <w:pPr>
        <w:pStyle w:val="l-L2"/>
        <w:tabs>
          <w:tab w:val="right" w:pos="5103"/>
          <w:tab w:val="left" w:pos="5387"/>
        </w:tabs>
        <w:ind w:left="357"/>
        <w:rPr>
          <w:rFonts w:cs="Arial"/>
        </w:rPr>
      </w:pPr>
      <w:r>
        <w:rPr>
          <w:rFonts w:cs="Arial"/>
        </w:rPr>
        <w:t>Z</w:t>
      </w:r>
      <w:r w:rsidR="00B10046">
        <w:rPr>
          <w:rFonts w:cs="Arial"/>
        </w:rPr>
        <w:t> celkové ceny za provedení Díla připadne na</w:t>
      </w:r>
      <w:r>
        <w:rPr>
          <w:rFonts w:cs="Arial"/>
        </w:rPr>
        <w:t xml:space="preserve"> </w:t>
      </w:r>
      <w:r w:rsidR="00B10046">
        <w:rPr>
          <w:rFonts w:cs="Arial"/>
        </w:rPr>
        <w:t>služby</w:t>
      </w:r>
      <w:r w:rsidR="0061021D">
        <w:rPr>
          <w:rFonts w:cs="Arial"/>
        </w:rPr>
        <w:t xml:space="preserve"> GTP</w:t>
      </w:r>
      <w:r w:rsidR="00B10046">
        <w:rPr>
          <w:rFonts w:cs="Arial"/>
        </w:rPr>
        <w:t>:</w:t>
      </w:r>
    </w:p>
    <w:p w14:paraId="1662B8E8" w14:textId="59123BD0" w:rsidR="00A67DBD" w:rsidRDefault="00B10046" w:rsidP="0061021D">
      <w:pPr>
        <w:pStyle w:val="l-L2"/>
        <w:numPr>
          <w:ilvl w:val="0"/>
          <w:numId w:val="45"/>
        </w:numPr>
        <w:tabs>
          <w:tab w:val="right" w:pos="5103"/>
          <w:tab w:val="left" w:pos="5387"/>
        </w:tabs>
      </w:pPr>
      <w:r>
        <w:rPr>
          <w:rFonts w:cs="Arial"/>
        </w:rPr>
        <w:t xml:space="preserve">pro </w:t>
      </w:r>
      <w:proofErr w:type="spellStart"/>
      <w:r>
        <w:rPr>
          <w:rFonts w:cs="Arial"/>
        </w:rPr>
        <w:t>KoPÚ</w:t>
      </w:r>
      <w:proofErr w:type="spellEnd"/>
      <w:r w:rsidR="00A67DBD">
        <w:rPr>
          <w:rFonts w:cs="Arial"/>
        </w:rPr>
        <w:t xml:space="preserve"> </w:t>
      </w:r>
      <w:r w:rsidR="00A67DBD" w:rsidRPr="00B77E44">
        <w:t>Cerekvice nad Loučnou</w:t>
      </w:r>
      <w:r>
        <w:tab/>
      </w:r>
      <w:r>
        <w:tab/>
      </w:r>
      <w:r w:rsidRPr="00B10046">
        <w:rPr>
          <w:b/>
          <w:bCs/>
        </w:rPr>
        <w:t>22 100</w:t>
      </w:r>
      <w:r>
        <w:t xml:space="preserve">,- Kč </w:t>
      </w:r>
      <w:r w:rsidRPr="00CC6328">
        <w:rPr>
          <w:rFonts w:cs="Arial"/>
        </w:rPr>
        <w:t>bez DPH</w:t>
      </w:r>
    </w:p>
    <w:p w14:paraId="6F8CB248" w14:textId="566B0DD4" w:rsidR="00A67DBD" w:rsidRDefault="00B10046" w:rsidP="0061021D">
      <w:pPr>
        <w:pStyle w:val="l-L2"/>
        <w:numPr>
          <w:ilvl w:val="0"/>
          <w:numId w:val="45"/>
        </w:numPr>
        <w:tabs>
          <w:tab w:val="right" w:pos="5103"/>
          <w:tab w:val="left" w:pos="5387"/>
        </w:tabs>
      </w:pPr>
      <w:r>
        <w:rPr>
          <w:rFonts w:cs="Arial"/>
        </w:rPr>
        <w:t xml:space="preserve">pro </w:t>
      </w:r>
      <w:proofErr w:type="spellStart"/>
      <w:r>
        <w:rPr>
          <w:rFonts w:cs="Arial"/>
        </w:rPr>
        <w:t>KoPÚ</w:t>
      </w:r>
      <w:proofErr w:type="spellEnd"/>
      <w:r>
        <w:rPr>
          <w:rFonts w:cs="Arial"/>
        </w:rPr>
        <w:t xml:space="preserve"> </w:t>
      </w:r>
      <w:r w:rsidR="00A67DBD" w:rsidRPr="00B77E44">
        <w:t>Bohuňovice u Litomyšle</w:t>
      </w:r>
      <w:r>
        <w:tab/>
      </w:r>
      <w:r>
        <w:tab/>
      </w:r>
      <w:r w:rsidRPr="00B10046">
        <w:rPr>
          <w:b/>
          <w:bCs/>
        </w:rPr>
        <w:t>22 100</w:t>
      </w:r>
      <w:r>
        <w:t xml:space="preserve">,- Kč </w:t>
      </w:r>
      <w:r w:rsidRPr="00CC6328">
        <w:rPr>
          <w:rFonts w:cs="Arial"/>
        </w:rPr>
        <w:t>bez DPH</w:t>
      </w:r>
    </w:p>
    <w:p w14:paraId="65D1FCC5" w14:textId="59DE49F4" w:rsidR="00A67DBD" w:rsidRDefault="00B10046" w:rsidP="0061021D">
      <w:pPr>
        <w:pStyle w:val="l-L2"/>
        <w:numPr>
          <w:ilvl w:val="0"/>
          <w:numId w:val="45"/>
        </w:numPr>
        <w:tabs>
          <w:tab w:val="right" w:pos="5103"/>
          <w:tab w:val="left" w:pos="5387"/>
        </w:tabs>
      </w:pPr>
      <w:r>
        <w:rPr>
          <w:rFonts w:cs="Arial"/>
        </w:rPr>
        <w:t xml:space="preserve">pro </w:t>
      </w:r>
      <w:proofErr w:type="spellStart"/>
      <w:r>
        <w:rPr>
          <w:rFonts w:cs="Arial"/>
        </w:rPr>
        <w:t>KoPÚ</w:t>
      </w:r>
      <w:proofErr w:type="spellEnd"/>
      <w:r w:rsidR="00A67DBD">
        <w:t xml:space="preserve"> </w:t>
      </w:r>
      <w:r w:rsidR="00A67DBD" w:rsidRPr="00B77E44">
        <w:t>Sedliště</w:t>
      </w:r>
      <w:r>
        <w:tab/>
      </w:r>
      <w:r>
        <w:tab/>
      </w:r>
      <w:r w:rsidRPr="00B10046">
        <w:rPr>
          <w:b/>
          <w:bCs/>
        </w:rPr>
        <w:t>80 920</w:t>
      </w:r>
      <w:r>
        <w:t xml:space="preserve">,- Kč </w:t>
      </w:r>
      <w:r w:rsidRPr="00CC6328">
        <w:rPr>
          <w:rFonts w:cs="Arial"/>
        </w:rPr>
        <w:t>bez DPH</w:t>
      </w:r>
    </w:p>
    <w:p w14:paraId="792C8CE7" w14:textId="5F573E26" w:rsidR="004D1DF8" w:rsidRDefault="00B10046" w:rsidP="0061021D">
      <w:pPr>
        <w:pStyle w:val="l-L2"/>
        <w:numPr>
          <w:ilvl w:val="0"/>
          <w:numId w:val="45"/>
        </w:numPr>
        <w:tabs>
          <w:tab w:val="right" w:pos="5103"/>
          <w:tab w:val="left" w:pos="5387"/>
        </w:tabs>
        <w:rPr>
          <w:rFonts w:cs="Arial"/>
        </w:rPr>
      </w:pPr>
      <w:r>
        <w:rPr>
          <w:rFonts w:cs="Arial"/>
        </w:rPr>
        <w:t xml:space="preserve">pro </w:t>
      </w:r>
      <w:proofErr w:type="spellStart"/>
      <w:r>
        <w:rPr>
          <w:rFonts w:cs="Arial"/>
        </w:rPr>
        <w:t>KoPÚ</w:t>
      </w:r>
      <w:proofErr w:type="spellEnd"/>
      <w:r>
        <w:rPr>
          <w:rFonts w:cs="Arial"/>
        </w:rPr>
        <w:t xml:space="preserve"> </w:t>
      </w:r>
      <w:r w:rsidR="00A67DBD" w:rsidRPr="00B77E44">
        <w:t>Tržek</w:t>
      </w:r>
      <w:r>
        <w:tab/>
      </w:r>
      <w:r>
        <w:tab/>
      </w:r>
      <w:r w:rsidRPr="00B10046">
        <w:rPr>
          <w:b/>
          <w:bCs/>
        </w:rPr>
        <w:t>22 100</w:t>
      </w:r>
      <w:r>
        <w:t xml:space="preserve">,- Kč </w:t>
      </w:r>
      <w:r w:rsidRPr="00CC6328">
        <w:rPr>
          <w:rFonts w:cs="Arial"/>
        </w:rPr>
        <w:t>bez DPH</w:t>
      </w:r>
    </w:p>
    <w:p w14:paraId="5FC6D31E" w14:textId="28C10F3D" w:rsidR="17C0767B" w:rsidRPr="00CC6328" w:rsidRDefault="17C0767B" w:rsidP="005D59DE">
      <w:pPr>
        <w:pStyle w:val="l-L2"/>
        <w:tabs>
          <w:tab w:val="right" w:pos="5103"/>
          <w:tab w:val="left" w:pos="5387"/>
        </w:tabs>
        <w:ind w:left="357"/>
      </w:pPr>
      <w:r w:rsidRPr="00CC6328">
        <w:rPr>
          <w:rFonts w:eastAsia="Arial" w:cs="Arial"/>
          <w:szCs w:val="22"/>
        </w:rPr>
        <w:t>Zhotovitel bude fakturovat objednateli DPH v sazbě platné v den zdanitelného plnění.</w:t>
      </w:r>
    </w:p>
    <w:p w14:paraId="66ECFE81" w14:textId="36337BB1" w:rsidR="004641A4" w:rsidRPr="00CC6328" w:rsidRDefault="6D201331" w:rsidP="0003369B">
      <w:pPr>
        <w:pStyle w:val="l-L2"/>
        <w:numPr>
          <w:ilvl w:val="0"/>
          <w:numId w:val="21"/>
        </w:numPr>
      </w:pPr>
      <w:r w:rsidRPr="00CC6328">
        <w:t>Cena je</w:t>
      </w:r>
      <w:r w:rsidR="373BE2A2" w:rsidRPr="00CC6328">
        <w:t xml:space="preserve"> stanovena jako nejvýše přípustná a </w:t>
      </w:r>
      <w:r w:rsidR="55A00DB9" w:rsidRPr="00CC6328">
        <w:t>n</w:t>
      </w:r>
      <w:r w:rsidR="373BE2A2" w:rsidRPr="00CC6328">
        <w:t>epřekročitelná, a zahrnuje veškeré náklady zhotovitele související s</w:t>
      </w:r>
      <w:r w:rsidR="00355B05" w:rsidRPr="00CC6328">
        <w:t> </w:t>
      </w:r>
      <w:r w:rsidR="373BE2A2" w:rsidRPr="00CC6328">
        <w:t xml:space="preserve">provedením </w:t>
      </w:r>
      <w:r w:rsidR="00C71F63" w:rsidRPr="00CC6328">
        <w:t>D</w:t>
      </w:r>
      <w:r w:rsidR="373BE2A2" w:rsidRPr="00CC6328">
        <w:t xml:space="preserve">íla, </w:t>
      </w:r>
      <w:r w:rsidR="748E3178" w:rsidRPr="00CC6328">
        <w:t xml:space="preserve">je </w:t>
      </w:r>
      <w:r w:rsidR="373BE2A2" w:rsidRPr="00CC6328">
        <w:t>platná v nezměněné výši od data nabytí účinnosti smlouvy až do ukončení účinnosti smlouvy. V</w:t>
      </w:r>
      <w:r w:rsidR="007A6A70" w:rsidRPr="00CC6328">
        <w:t> </w:t>
      </w:r>
      <w:r w:rsidR="373BE2A2" w:rsidRPr="00CC6328">
        <w:t>ceně jsou zahrnuty veškeré náklady poskytovatele související s komplexním zajištěním celého předmětu smlouvy.</w:t>
      </w:r>
    </w:p>
    <w:p w14:paraId="0A0A50F7" w14:textId="77777777" w:rsidR="00E63070" w:rsidRPr="00CC6328" w:rsidRDefault="00E63070" w:rsidP="00E63070">
      <w:pPr>
        <w:pStyle w:val="l-L2"/>
      </w:pPr>
    </w:p>
    <w:p w14:paraId="2CEC75E7" w14:textId="15629CB1" w:rsidR="00A96054" w:rsidRPr="00CC6328" w:rsidRDefault="00A96054" w:rsidP="009140CF">
      <w:pPr>
        <w:pStyle w:val="l-L1"/>
      </w:pPr>
      <w:bookmarkStart w:id="10" w:name="_Ref368988841"/>
      <w:r w:rsidRPr="00CC6328">
        <w:t>Platební podmínky a fakturace</w:t>
      </w:r>
      <w:bookmarkEnd w:id="10"/>
    </w:p>
    <w:p w14:paraId="0673ECFF" w14:textId="15D150DC" w:rsidR="0032540B" w:rsidRPr="00CC6328" w:rsidRDefault="0032540B" w:rsidP="0003369B">
      <w:pPr>
        <w:pStyle w:val="l-L2"/>
        <w:numPr>
          <w:ilvl w:val="0"/>
          <w:numId w:val="22"/>
        </w:numPr>
        <w:rPr>
          <w:bCs/>
        </w:rPr>
      </w:pPr>
      <w:r w:rsidRPr="00CC6328">
        <w:rPr>
          <w:bCs/>
        </w:rPr>
        <w:t>Objednatel je povinen uhradit zhotoviteli cenu</w:t>
      </w:r>
      <w:r w:rsidR="00FB1655" w:rsidRPr="00CC6328">
        <w:rPr>
          <w:bCs/>
        </w:rPr>
        <w:t xml:space="preserve"> za provedení Díla</w:t>
      </w:r>
      <w:r w:rsidRPr="00CC6328">
        <w:rPr>
          <w:bCs/>
        </w:rPr>
        <w:t xml:space="preserve"> jen po řádném předání a</w:t>
      </w:r>
      <w:r w:rsidR="0049144C" w:rsidRPr="00CC6328">
        <w:rPr>
          <w:bCs/>
        </w:rPr>
        <w:t> </w:t>
      </w:r>
      <w:r w:rsidRPr="00CC6328">
        <w:rPr>
          <w:bCs/>
        </w:rPr>
        <w:t xml:space="preserve">převzetí </w:t>
      </w:r>
      <w:r w:rsidR="007A0E02" w:rsidRPr="00CC6328">
        <w:rPr>
          <w:bCs/>
        </w:rPr>
        <w:t xml:space="preserve">celého </w:t>
      </w:r>
      <w:r w:rsidR="00DE53A0" w:rsidRPr="00CC6328">
        <w:rPr>
          <w:bCs/>
        </w:rPr>
        <w:t xml:space="preserve">bezvadného </w:t>
      </w:r>
      <w:r w:rsidR="000675F3" w:rsidRPr="00CC6328">
        <w:rPr>
          <w:bCs/>
        </w:rPr>
        <w:t>Díl</w:t>
      </w:r>
      <w:r w:rsidRPr="00CC6328">
        <w:rPr>
          <w:bCs/>
        </w:rPr>
        <w:t>a dle</w:t>
      </w:r>
      <w:r w:rsidR="00F800FC" w:rsidRPr="00CC6328">
        <w:rPr>
          <w:bCs/>
        </w:rPr>
        <w:t xml:space="preserve"> </w:t>
      </w:r>
      <w:r w:rsidR="007A6A70" w:rsidRPr="00CC6328">
        <w:rPr>
          <w:bCs/>
        </w:rPr>
        <w:t>č</w:t>
      </w:r>
      <w:r w:rsidR="00F800FC" w:rsidRPr="00CC6328">
        <w:rPr>
          <w:bCs/>
        </w:rPr>
        <w:t>l.</w:t>
      </w:r>
      <w:r w:rsidR="007A6A70" w:rsidRPr="00CC6328">
        <w:rPr>
          <w:bCs/>
        </w:rPr>
        <w:t> </w:t>
      </w:r>
      <w:r w:rsidR="00F800FC" w:rsidRPr="00CC6328">
        <w:rPr>
          <w:bCs/>
        </w:rPr>
        <w:t>V</w:t>
      </w:r>
      <w:r w:rsidRPr="00CC6328">
        <w:rPr>
          <w:bCs/>
        </w:rPr>
        <w:t xml:space="preserve"> této smlouvy, a to na základě daňového dokladu vystaveného zhotovitelem (dále jen „</w:t>
      </w:r>
      <w:r w:rsidRPr="00CC6328">
        <w:rPr>
          <w:b/>
          <w:bCs/>
        </w:rPr>
        <w:t>faktura</w:t>
      </w:r>
      <w:r w:rsidRPr="00CC6328">
        <w:rPr>
          <w:bCs/>
        </w:rPr>
        <w:t>“).</w:t>
      </w:r>
    </w:p>
    <w:p w14:paraId="2857B074" w14:textId="54F9F0BC" w:rsidR="00E16647" w:rsidRPr="00CC6328" w:rsidRDefault="00E16647" w:rsidP="0003369B">
      <w:pPr>
        <w:pStyle w:val="l-L2"/>
        <w:numPr>
          <w:ilvl w:val="0"/>
          <w:numId w:val="22"/>
        </w:numPr>
        <w:rPr>
          <w:bCs/>
        </w:rPr>
      </w:pPr>
      <w:r w:rsidRPr="00CC6328">
        <w:rPr>
          <w:bCs/>
        </w:rPr>
        <w:t>Zhotovitel není oprávněn vystavit fakturu dříve, než objednatel převezme bezvadné a</w:t>
      </w:r>
      <w:r w:rsidR="0049144C" w:rsidRPr="00CC6328">
        <w:rPr>
          <w:bCs/>
        </w:rPr>
        <w:t> </w:t>
      </w:r>
      <w:r w:rsidRPr="00CC6328">
        <w:rPr>
          <w:bCs/>
        </w:rPr>
        <w:t xml:space="preserve">objednatelem odsouhlasené </w:t>
      </w:r>
      <w:r w:rsidR="00C71F63" w:rsidRPr="00CC6328">
        <w:rPr>
          <w:bCs/>
        </w:rPr>
        <w:t>D</w:t>
      </w:r>
      <w:r w:rsidRPr="00CC6328">
        <w:rPr>
          <w:bCs/>
        </w:rPr>
        <w:t xml:space="preserve">ílo, což bude doloženo </w:t>
      </w:r>
      <w:r w:rsidR="00DE53A0" w:rsidRPr="00CC6328">
        <w:rPr>
          <w:bCs/>
        </w:rPr>
        <w:t xml:space="preserve">akceptačním </w:t>
      </w:r>
      <w:r w:rsidRPr="00CC6328">
        <w:rPr>
          <w:bCs/>
        </w:rPr>
        <w:t>protokolem podepsan</w:t>
      </w:r>
      <w:r w:rsidR="00DE53A0" w:rsidRPr="00CC6328">
        <w:rPr>
          <w:bCs/>
        </w:rPr>
        <w:t>ým</w:t>
      </w:r>
      <w:r w:rsidRPr="00CC6328">
        <w:rPr>
          <w:bCs/>
        </w:rPr>
        <w:t xml:space="preserve"> objednatelem i zhotovitelem.</w:t>
      </w:r>
      <w:r w:rsidR="00DE53A0" w:rsidRPr="00CC6328">
        <w:rPr>
          <w:bCs/>
        </w:rPr>
        <w:t xml:space="preserve"> Oboustranně podepsaný </w:t>
      </w:r>
      <w:r w:rsidR="00D25995" w:rsidRPr="00CC6328">
        <w:rPr>
          <w:bCs/>
        </w:rPr>
        <w:t xml:space="preserve">akceptační </w:t>
      </w:r>
      <w:r w:rsidR="00DE53A0" w:rsidRPr="00CC6328">
        <w:rPr>
          <w:bCs/>
        </w:rPr>
        <w:t>protokol bude přílohou faktury.</w:t>
      </w:r>
    </w:p>
    <w:p w14:paraId="7F1B52C1" w14:textId="4050E33A" w:rsidR="00B10138" w:rsidRDefault="00B10138" w:rsidP="51A5D1CC">
      <w:pPr>
        <w:pStyle w:val="l-L2"/>
        <w:numPr>
          <w:ilvl w:val="0"/>
          <w:numId w:val="22"/>
        </w:numPr>
      </w:pPr>
      <w:bookmarkStart w:id="11" w:name="_Ref368988843"/>
      <w:r w:rsidRPr="00CC6328">
        <w:rPr>
          <w:rFonts w:cs="Arial"/>
        </w:rPr>
        <w:lastRenderedPageBreak/>
        <w:t>Daňový doklad (faktura) v elektronické formě bude obsahovat náležitosti daňového dokladu požadované zákonem č. 235/2004 Sb., o dani z přidané hodnoty, ve znění pozdějších předpisů, avšak výslovně vždy musí obsahovat následující údaje: označení smluvních stran a jejich adresy, IČ</w:t>
      </w:r>
      <w:r w:rsidR="005D453F">
        <w:rPr>
          <w:rFonts w:cs="Arial"/>
        </w:rPr>
        <w:t>O</w:t>
      </w:r>
      <w:r w:rsidRPr="00CC6328">
        <w:rPr>
          <w:rFonts w:cs="Arial"/>
        </w:rPr>
        <w:t xml:space="preserve">, DIČ (je-li přiděleno), údaj o tom, že vystavovatel faktury je zapsán v obchodním rejstříku včetně spisové značky, </w:t>
      </w:r>
      <w:r w:rsidR="004771B5" w:rsidRPr="004771B5">
        <w:rPr>
          <w:rFonts w:cs="Arial"/>
        </w:rPr>
        <w:t>číslo smlouvy objednatele, číslo smlouvy zhotovitele</w:t>
      </w:r>
      <w:r w:rsidRPr="00CC6328">
        <w:rPr>
          <w:rFonts w:cs="Arial"/>
        </w:rPr>
        <w:t>, označení poskytnutého plnění, číslo faktury, den vystavení a lhůtu splatnosti faktury, označení peněžního ústavu a</w:t>
      </w:r>
      <w:r w:rsidR="004B6247" w:rsidRPr="00CC6328">
        <w:rPr>
          <w:rFonts w:cs="Arial"/>
        </w:rPr>
        <w:t> </w:t>
      </w:r>
      <w:r w:rsidRPr="00CC6328">
        <w:rPr>
          <w:rFonts w:cs="Arial"/>
        </w:rPr>
        <w:t>číslo účtu, na který se má platit, fakturovanou částku, razítko a podpis oprávněné osoby.</w:t>
      </w:r>
      <w:r w:rsidR="18A83880" w:rsidRPr="00CC6328">
        <w:rPr>
          <w:rFonts w:cs="Arial"/>
        </w:rPr>
        <w:t xml:space="preserve"> </w:t>
      </w:r>
      <w:r w:rsidR="18A83880" w:rsidRPr="00CC6328">
        <w:rPr>
          <w:rFonts w:eastAsia="Arial" w:cs="Arial"/>
          <w:szCs w:val="22"/>
        </w:rPr>
        <w:t xml:space="preserve">Elektronická faktura bude doručena do datové schránky objednatele nebo na e-mailovou adresu: </w:t>
      </w:r>
      <w:hyperlink r:id="rId16" w:history="1">
        <w:r w:rsidR="18A83880" w:rsidRPr="00CC6328">
          <w:rPr>
            <w:rStyle w:val="Hypertextovodkaz"/>
            <w:rFonts w:eastAsia="Arial" w:cs="Arial"/>
            <w:szCs w:val="22"/>
            <w:u w:val="none"/>
          </w:rPr>
          <w:t>epodatelna@spu.gov.cz</w:t>
        </w:r>
      </w:hyperlink>
      <w:r w:rsidR="18A83880" w:rsidRPr="00CC6328">
        <w:t>.</w:t>
      </w:r>
    </w:p>
    <w:p w14:paraId="4A892210" w14:textId="3B150F2C" w:rsidR="00B10046" w:rsidRPr="00DE5BB1" w:rsidRDefault="00B10046" w:rsidP="0030742E">
      <w:pPr>
        <w:pStyle w:val="l-L2"/>
        <w:numPr>
          <w:ilvl w:val="0"/>
          <w:numId w:val="22"/>
        </w:numPr>
      </w:pPr>
      <w:r w:rsidRPr="00DE5BB1">
        <w:t xml:space="preserve">Na faktuře budou rozepsány ceny služeb dle jednotlivých </w:t>
      </w:r>
      <w:proofErr w:type="spellStart"/>
      <w:r w:rsidRPr="00DE5BB1">
        <w:t>KoPÚ</w:t>
      </w:r>
      <w:proofErr w:type="spellEnd"/>
      <w:r w:rsidRPr="00DE5BB1">
        <w:t>:</w:t>
      </w:r>
      <w:r w:rsidR="00C23657" w:rsidRPr="00DE5BB1">
        <w:t xml:space="preserve"> zvlášť </w:t>
      </w:r>
      <w:r w:rsidRPr="00DE5BB1">
        <w:t xml:space="preserve">pro </w:t>
      </w:r>
      <w:proofErr w:type="spellStart"/>
      <w:r w:rsidRPr="00DE5BB1">
        <w:t>KoPÚ</w:t>
      </w:r>
      <w:proofErr w:type="spellEnd"/>
      <w:r w:rsidRPr="00DE5BB1">
        <w:t xml:space="preserve"> Cerekvice nad Loučnou, pro </w:t>
      </w:r>
      <w:proofErr w:type="spellStart"/>
      <w:r w:rsidRPr="00DE5BB1">
        <w:t>KoPÚ</w:t>
      </w:r>
      <w:proofErr w:type="spellEnd"/>
      <w:r w:rsidRPr="00DE5BB1">
        <w:t xml:space="preserve"> Bohuňovice u Litomyšle, pro </w:t>
      </w:r>
      <w:proofErr w:type="spellStart"/>
      <w:r w:rsidRPr="00DE5BB1">
        <w:t>KoPÚ</w:t>
      </w:r>
      <w:proofErr w:type="spellEnd"/>
      <w:r w:rsidRPr="00DE5BB1">
        <w:t xml:space="preserve"> Sedliště a pro </w:t>
      </w:r>
      <w:proofErr w:type="spellStart"/>
      <w:r w:rsidRPr="00DE5BB1">
        <w:t>KoPÚ</w:t>
      </w:r>
      <w:proofErr w:type="spellEnd"/>
      <w:r w:rsidRPr="00DE5BB1">
        <w:t xml:space="preserve"> Tržek</w:t>
      </w:r>
      <w:r w:rsidR="00C23657" w:rsidRPr="00DE5BB1">
        <w:t>.</w:t>
      </w:r>
    </w:p>
    <w:p w14:paraId="2AE1778E" w14:textId="28DE732F" w:rsidR="00D82157" w:rsidRPr="00CC6328" w:rsidRDefault="00192E89" w:rsidP="0003369B">
      <w:pPr>
        <w:pStyle w:val="l-L2"/>
        <w:numPr>
          <w:ilvl w:val="0"/>
          <w:numId w:val="22"/>
        </w:numPr>
        <w:rPr>
          <w:bCs/>
        </w:rPr>
      </w:pPr>
      <w:r w:rsidRPr="00CC6328">
        <w:rPr>
          <w:bCs/>
        </w:rPr>
        <w:t xml:space="preserve">Faktura je splatná do </w:t>
      </w:r>
      <w:r w:rsidR="001E3595" w:rsidRPr="00CC6328">
        <w:rPr>
          <w:bCs/>
        </w:rPr>
        <w:t>30</w:t>
      </w:r>
      <w:r w:rsidRPr="00CC6328">
        <w:rPr>
          <w:bCs/>
        </w:rPr>
        <w:t xml:space="preserve"> dnů po její</w:t>
      </w:r>
      <w:r w:rsidR="0079526E" w:rsidRPr="00CC6328">
        <w:rPr>
          <w:bCs/>
        </w:rPr>
        <w:t>m</w:t>
      </w:r>
      <w:r w:rsidRPr="00CC6328">
        <w:rPr>
          <w:bCs/>
        </w:rPr>
        <w:t xml:space="preserve"> obdržení objednatelem.</w:t>
      </w:r>
      <w:bookmarkEnd w:id="11"/>
      <w:r w:rsidR="00D82157" w:rsidRPr="00CC6328">
        <w:t xml:space="preserve"> </w:t>
      </w:r>
      <w:r w:rsidR="00D82157" w:rsidRPr="00CC6328">
        <w:rPr>
          <w:bCs/>
        </w:rPr>
        <w:t>Poslední daňový doklad v</w:t>
      </w:r>
      <w:r w:rsidR="0049144C" w:rsidRPr="00CC6328">
        <w:rPr>
          <w:bCs/>
        </w:rPr>
        <w:t> </w:t>
      </w:r>
      <w:r w:rsidR="00D82157" w:rsidRPr="00CC6328">
        <w:rPr>
          <w:bCs/>
        </w:rPr>
        <w:t xml:space="preserve">kalendářním roce musí být objednateli doručen nejpozději </w:t>
      </w:r>
      <w:r w:rsidR="002B0933" w:rsidRPr="00CC6328">
        <w:rPr>
          <w:bCs/>
        </w:rPr>
        <w:t>do 30</w:t>
      </w:r>
      <w:r w:rsidR="00D82157" w:rsidRPr="00CC6328">
        <w:rPr>
          <w:bCs/>
        </w:rPr>
        <w:t>. listopadu příslušného roku.</w:t>
      </w:r>
      <w:r w:rsidR="00DE53A0" w:rsidRPr="00CC6328">
        <w:rPr>
          <w:bCs/>
        </w:rPr>
        <w:t xml:space="preserve"> Pokud nebude to tohoto data doručen, ujednává </w:t>
      </w:r>
      <w:r w:rsidR="00B8417A" w:rsidRPr="00CC6328">
        <w:rPr>
          <w:bCs/>
        </w:rPr>
        <w:t xml:space="preserve">se </w:t>
      </w:r>
      <w:r w:rsidR="00DE53A0" w:rsidRPr="00CC6328">
        <w:rPr>
          <w:bCs/>
        </w:rPr>
        <w:t>lhůta splatnosti do 15. ledna následujícího roku.</w:t>
      </w:r>
    </w:p>
    <w:p w14:paraId="26B45E26" w14:textId="77777777" w:rsidR="00192E89" w:rsidRPr="00CC6328" w:rsidRDefault="00192E89" w:rsidP="0003369B">
      <w:pPr>
        <w:pStyle w:val="l-L2"/>
        <w:numPr>
          <w:ilvl w:val="0"/>
          <w:numId w:val="22"/>
        </w:numPr>
        <w:rPr>
          <w:bCs/>
        </w:rPr>
      </w:pPr>
      <w:r w:rsidRPr="00CC6328">
        <w:rPr>
          <w:bCs/>
        </w:rPr>
        <w:t>Objednatel neposkytne zhotoviteli zálohy.</w:t>
      </w:r>
    </w:p>
    <w:p w14:paraId="708CB04B" w14:textId="6D59C3CB" w:rsidR="00192E89" w:rsidRPr="00CC6328" w:rsidRDefault="107F58CE" w:rsidP="0003369B">
      <w:pPr>
        <w:pStyle w:val="l-L2"/>
        <w:numPr>
          <w:ilvl w:val="0"/>
          <w:numId w:val="22"/>
        </w:numPr>
      </w:pPr>
      <w:r w:rsidRPr="00CC6328">
        <w:t>Platby peněžitých částek se provádí bankovním převodem na účet druhé smluvní strany uvedený ve faktuře. Peněžitá částka se považuje za zaplacenou okamžikem jejího odepsání z účtu odesílatele ve prospěch účtu příjemce</w:t>
      </w:r>
      <w:r w:rsidR="528D934D" w:rsidRPr="00CC6328">
        <w:t>.</w:t>
      </w:r>
    </w:p>
    <w:p w14:paraId="60541AF1" w14:textId="5FE962AE" w:rsidR="004641A4" w:rsidRPr="00CC6328" w:rsidRDefault="004641A4" w:rsidP="0003369B">
      <w:pPr>
        <w:pStyle w:val="l-L2"/>
        <w:numPr>
          <w:ilvl w:val="0"/>
          <w:numId w:val="22"/>
        </w:numPr>
        <w:rPr>
          <w:bCs/>
        </w:rPr>
      </w:pPr>
      <w:r w:rsidRPr="00CC6328">
        <w:rPr>
          <w:bCs/>
        </w:rPr>
        <w:t>Zhotovitel</w:t>
      </w:r>
      <w:r w:rsidR="002F2110" w:rsidRPr="00CC6328">
        <w:rPr>
          <w:bCs/>
        </w:rPr>
        <w:t xml:space="preserve"> </w:t>
      </w:r>
      <w:r w:rsidRPr="00CC6328">
        <w:rPr>
          <w:bCs/>
        </w:rPr>
        <w:t>tímto bere na vědomí, že objednatel je organizační složkou státu a jeho stav účtu závisí na převodu finančních prostředků ze státního rozpočtu. Zhotovitel souhlasí s</w:t>
      </w:r>
      <w:r w:rsidR="0049144C" w:rsidRPr="00CC6328">
        <w:rPr>
          <w:bCs/>
        </w:rPr>
        <w:t> </w:t>
      </w:r>
      <w:r w:rsidRPr="00CC6328">
        <w:rPr>
          <w:bCs/>
        </w:rPr>
        <w:t>tím, že</w:t>
      </w:r>
      <w:r w:rsidR="00B13257">
        <w:rPr>
          <w:bCs/>
        </w:rPr>
        <w:t> </w:t>
      </w:r>
      <w:r w:rsidRPr="00CC6328">
        <w:rPr>
          <w:bCs/>
        </w:rPr>
        <w:t>v</w:t>
      </w:r>
      <w:r w:rsidR="00521D71" w:rsidRPr="00CC6328">
        <w:rPr>
          <w:bCs/>
        </w:rPr>
        <w:t> </w:t>
      </w:r>
      <w:r w:rsidRPr="00CC6328">
        <w:rPr>
          <w:bCs/>
        </w:rPr>
        <w:t>případě nedostatku finančních prostředků na účtu objednatele, dojde k</w:t>
      </w:r>
      <w:r w:rsidR="0049144C" w:rsidRPr="00CC6328">
        <w:rPr>
          <w:bCs/>
        </w:rPr>
        <w:t> </w:t>
      </w:r>
      <w:r w:rsidRPr="00CC6328">
        <w:rPr>
          <w:bCs/>
        </w:rPr>
        <w:t>zaplacení faktury po</w:t>
      </w:r>
      <w:r w:rsidR="00521D71" w:rsidRPr="00CC6328">
        <w:rPr>
          <w:bCs/>
        </w:rPr>
        <w:t> </w:t>
      </w:r>
      <w:r w:rsidRPr="00CC6328">
        <w:rPr>
          <w:bCs/>
        </w:rPr>
        <w:t>obdržení potřebných finančních prostředků a že časová prodleva z</w:t>
      </w:r>
      <w:r w:rsidR="0049144C" w:rsidRPr="00CC6328">
        <w:rPr>
          <w:bCs/>
        </w:rPr>
        <w:t> </w:t>
      </w:r>
      <w:r w:rsidRPr="00CC6328">
        <w:rPr>
          <w:bCs/>
        </w:rPr>
        <w:t>těchto důvodů nebude započítána do doby splatnosti uvedené na faktuře a</w:t>
      </w:r>
      <w:r w:rsidR="002F2110" w:rsidRPr="00CC6328">
        <w:rPr>
          <w:bCs/>
        </w:rPr>
        <w:t> </w:t>
      </w:r>
      <w:r w:rsidRPr="00CC6328">
        <w:rPr>
          <w:bCs/>
        </w:rPr>
        <w:t>nelze z těchto důvodů vůči objednateli uplatňovat žádné sankce. Objednatel se zavazuje, že v případě, že tato skutečnost nastane, oznámí ji neprodleně</w:t>
      </w:r>
      <w:r w:rsidR="008B6CA7" w:rsidRPr="00CC6328">
        <w:rPr>
          <w:bCs/>
        </w:rPr>
        <w:t>,</w:t>
      </w:r>
      <w:r w:rsidRPr="00CC6328">
        <w:rPr>
          <w:bCs/>
        </w:rPr>
        <w:t xml:space="preserve"> a to písemně zhotoviteli nejpozději do 5</w:t>
      </w:r>
      <w:r w:rsidR="0049144C" w:rsidRPr="00CC6328">
        <w:rPr>
          <w:bCs/>
        </w:rPr>
        <w:t> </w:t>
      </w:r>
      <w:r w:rsidRPr="00CC6328">
        <w:rPr>
          <w:bCs/>
        </w:rPr>
        <w:t>pracovních dní před původním termínem splatnosti faktury.</w:t>
      </w:r>
    </w:p>
    <w:p w14:paraId="159A6665" w14:textId="240A67EE" w:rsidR="004641A4" w:rsidRPr="00CC6328" w:rsidRDefault="004641A4" w:rsidP="0003369B">
      <w:pPr>
        <w:pStyle w:val="l-L2"/>
        <w:numPr>
          <w:ilvl w:val="0"/>
          <w:numId w:val="22"/>
        </w:numPr>
        <w:rPr>
          <w:bCs/>
        </w:rPr>
      </w:pPr>
      <w:r w:rsidRPr="00CC6328">
        <w:rPr>
          <w:bCs/>
        </w:rPr>
        <w:t>Zhotovitel je podle ustanovení §</w:t>
      </w:r>
      <w:r w:rsidR="00C07127" w:rsidRPr="00CC6328">
        <w:rPr>
          <w:bCs/>
        </w:rPr>
        <w:t> </w:t>
      </w:r>
      <w:r w:rsidRPr="00CC6328">
        <w:rPr>
          <w:bCs/>
        </w:rPr>
        <w:t>2 písm.</w:t>
      </w:r>
      <w:r w:rsidR="002255E0" w:rsidRPr="00CC6328">
        <w:rPr>
          <w:bCs/>
        </w:rPr>
        <w:t> </w:t>
      </w:r>
      <w:r w:rsidRPr="00CC6328">
        <w:rPr>
          <w:bCs/>
        </w:rPr>
        <w:t>e) zákona č.</w:t>
      </w:r>
      <w:r w:rsidR="002F018A" w:rsidRPr="00CC6328">
        <w:rPr>
          <w:bCs/>
        </w:rPr>
        <w:t> </w:t>
      </w:r>
      <w:r w:rsidRPr="00CC6328">
        <w:rPr>
          <w:bCs/>
        </w:rPr>
        <w:t>320/2001 Sb., o finanční kontrole ve</w:t>
      </w:r>
      <w:r w:rsidR="00521D71" w:rsidRPr="00CC6328">
        <w:rPr>
          <w:bCs/>
        </w:rPr>
        <w:t> </w:t>
      </w:r>
      <w:r w:rsidRPr="00CC6328">
        <w:rPr>
          <w:bCs/>
        </w:rPr>
        <w:t>veřejné správě a o změně některých zákonů (zákon o finanční kontrole), ve znění pozdějších předpisů, osobou povinnou spolupůsobit při výkonu finanční kontroly prováděné v</w:t>
      </w:r>
      <w:r w:rsidR="00521D71" w:rsidRPr="00CC6328">
        <w:rPr>
          <w:bCs/>
        </w:rPr>
        <w:t> </w:t>
      </w:r>
      <w:r w:rsidRPr="00CC6328">
        <w:rPr>
          <w:bCs/>
        </w:rPr>
        <w:t>souvislosti s úhradou služeb z veřejných výdajů.</w:t>
      </w:r>
    </w:p>
    <w:p w14:paraId="55764EF6" w14:textId="77777777" w:rsidR="0049144C" w:rsidRPr="00CC6328" w:rsidRDefault="0049144C" w:rsidP="0049144C">
      <w:pPr>
        <w:pStyle w:val="l-L2"/>
        <w:rPr>
          <w:bCs/>
        </w:rPr>
      </w:pPr>
    </w:p>
    <w:p w14:paraId="6E06E271" w14:textId="111994F9" w:rsidR="00013A96" w:rsidRPr="00CC6328" w:rsidRDefault="00013A96" w:rsidP="00A23925">
      <w:pPr>
        <w:pStyle w:val="l-L1"/>
      </w:pPr>
      <w:bookmarkStart w:id="12" w:name="_Ref368990552"/>
      <w:r w:rsidRPr="00CC6328">
        <w:t xml:space="preserve">Záruční podmínky, vady </w:t>
      </w:r>
      <w:r w:rsidR="000675F3" w:rsidRPr="00CC6328">
        <w:t>Díl</w:t>
      </w:r>
      <w:r w:rsidRPr="00CC6328">
        <w:t>a</w:t>
      </w:r>
      <w:bookmarkEnd w:id="12"/>
    </w:p>
    <w:p w14:paraId="1929EE95" w14:textId="06F169BD" w:rsidR="00AB02DC" w:rsidRPr="00CC6328" w:rsidRDefault="00AB02DC" w:rsidP="0003369B">
      <w:pPr>
        <w:pStyle w:val="l-L2"/>
        <w:numPr>
          <w:ilvl w:val="0"/>
          <w:numId w:val="23"/>
        </w:numPr>
      </w:pPr>
      <w:r w:rsidRPr="00CC6328">
        <w:t xml:space="preserve">Zhotovitel poskytuje záruku, že každá část </w:t>
      </w:r>
      <w:r w:rsidR="000675F3" w:rsidRPr="00CC6328">
        <w:t>Díl</w:t>
      </w:r>
      <w:r w:rsidRPr="00CC6328">
        <w:t xml:space="preserve">a a </w:t>
      </w:r>
      <w:r w:rsidR="000675F3" w:rsidRPr="00CC6328">
        <w:t>Dílo</w:t>
      </w:r>
      <w:r w:rsidRPr="00CC6328">
        <w:t xml:space="preserve"> jako celek mají ke dni jejich </w:t>
      </w:r>
      <w:r w:rsidR="00ED2BFA" w:rsidRPr="00CC6328">
        <w:t>převzetí</w:t>
      </w:r>
      <w:r w:rsidRPr="00CC6328">
        <w:t xml:space="preserve"> dle</w:t>
      </w:r>
      <w:r w:rsidR="003129F1" w:rsidRPr="00CC6328">
        <w:t xml:space="preserve"> </w:t>
      </w:r>
      <w:r w:rsidR="00FF1F40" w:rsidRPr="00CC6328">
        <w:t>č</w:t>
      </w:r>
      <w:r w:rsidR="003129F1" w:rsidRPr="00CC6328">
        <w:t>l.</w:t>
      </w:r>
      <w:r w:rsidR="00FF1F40" w:rsidRPr="00CC6328">
        <w:t> </w:t>
      </w:r>
      <w:r w:rsidR="0047411B" w:rsidRPr="00CC6328">
        <w:t>V</w:t>
      </w:r>
      <w:r w:rsidR="00FF1F40" w:rsidRPr="00CC6328">
        <w:t>.</w:t>
      </w:r>
      <w:r w:rsidR="0047411B" w:rsidRPr="00CC6328">
        <w:t xml:space="preserve"> odst.</w:t>
      </w:r>
      <w:r w:rsidR="00FF1F40" w:rsidRPr="00CC6328">
        <w:t> </w:t>
      </w:r>
      <w:r w:rsidR="00CA00A3" w:rsidRPr="00CC6328">
        <w:t>1</w:t>
      </w:r>
      <w:r w:rsidR="00FF1F40" w:rsidRPr="00CC6328">
        <w:t>.</w:t>
      </w:r>
      <w:r w:rsidRPr="00CC6328">
        <w:t xml:space="preserve"> a dále po dobu </w:t>
      </w:r>
      <w:r w:rsidR="00B85AD8" w:rsidRPr="002A57E7">
        <w:t>36 měsíců</w:t>
      </w:r>
      <w:r w:rsidR="00B85AD8" w:rsidRPr="00CC6328">
        <w:t xml:space="preserve"> </w:t>
      </w:r>
      <w:r w:rsidRPr="00CC6328">
        <w:t xml:space="preserve">od </w:t>
      </w:r>
      <w:r w:rsidR="00ED2BFA" w:rsidRPr="00CC6328">
        <w:t xml:space="preserve">převzetí </w:t>
      </w:r>
      <w:r w:rsidR="000675F3" w:rsidRPr="00CC6328">
        <w:t>Díl</w:t>
      </w:r>
      <w:r w:rsidRPr="00CC6328">
        <w:t xml:space="preserve">a vlastnosti stanovené v této </w:t>
      </w:r>
      <w:r w:rsidR="003335F5" w:rsidRPr="00CC6328">
        <w:t>s</w:t>
      </w:r>
      <w:r w:rsidRPr="00CC6328">
        <w:t>mlouvě</w:t>
      </w:r>
      <w:r w:rsidR="0047411B" w:rsidRPr="00CC6328">
        <w:t xml:space="preserve"> a jsou úplné.</w:t>
      </w:r>
      <w:r w:rsidR="00CF2137" w:rsidRPr="00CC6328">
        <w:t xml:space="preserve"> Po dobu záruční lhůty </w:t>
      </w:r>
      <w:r w:rsidR="00DE53A0" w:rsidRPr="00CC6328">
        <w:t xml:space="preserve">Díla </w:t>
      </w:r>
      <w:r w:rsidR="00CF2137" w:rsidRPr="00CC6328">
        <w:t>má objednatel právo požadovat bezplatné odstranění vad. Reklamací vad se záruční doba přerušuje a</w:t>
      </w:r>
      <w:r w:rsidR="00521D71" w:rsidRPr="00CC6328">
        <w:t> </w:t>
      </w:r>
      <w:r w:rsidR="00CF2137" w:rsidRPr="00CC6328">
        <w:t>po</w:t>
      </w:r>
      <w:r w:rsidR="00521D71" w:rsidRPr="00CC6328">
        <w:t> </w:t>
      </w:r>
      <w:r w:rsidR="00CF2137" w:rsidRPr="00CC6328">
        <w:t>odstranění vad pokračuje záruční lhůta dále.</w:t>
      </w:r>
    </w:p>
    <w:p w14:paraId="78B28266" w14:textId="27AB757C" w:rsidR="00B33CCB" w:rsidRPr="00CC6328" w:rsidRDefault="00B33CCB" w:rsidP="0003369B">
      <w:pPr>
        <w:pStyle w:val="l-L2"/>
        <w:numPr>
          <w:ilvl w:val="0"/>
          <w:numId w:val="23"/>
        </w:numPr>
      </w:pPr>
      <w:r w:rsidRPr="00CC6328">
        <w:t>Dílo má vady, pokud neodpovídá kvalitou či rozsahem podmínkám stanoveným v</w:t>
      </w:r>
      <w:r w:rsidR="00521D71" w:rsidRPr="00CC6328">
        <w:t> </w:t>
      </w:r>
      <w:r w:rsidRPr="00CC6328">
        <w:t>této</w:t>
      </w:r>
      <w:r w:rsidR="00521D71" w:rsidRPr="00CC6328">
        <w:t> </w:t>
      </w:r>
      <w:r w:rsidRPr="00CC6328">
        <w:t>smlouvě, případně požadavkům obecně závazných norem.</w:t>
      </w:r>
    </w:p>
    <w:p w14:paraId="73416CB3" w14:textId="67E2955A" w:rsidR="00192E89" w:rsidRPr="00CC6328" w:rsidRDefault="00192E89" w:rsidP="0003369B">
      <w:pPr>
        <w:pStyle w:val="l-L2"/>
        <w:numPr>
          <w:ilvl w:val="0"/>
          <w:numId w:val="23"/>
        </w:numPr>
      </w:pPr>
      <w:bookmarkStart w:id="13" w:name="_Ref368990554"/>
      <w:r w:rsidRPr="00CC6328">
        <w:t xml:space="preserve">Případné vady </w:t>
      </w:r>
      <w:r w:rsidR="00C3517E" w:rsidRPr="00CC6328">
        <w:t>Díla</w:t>
      </w:r>
      <w:r w:rsidRPr="00CC6328">
        <w:t xml:space="preserve"> oznámí objednatel zhotoviteli </w:t>
      </w:r>
      <w:r w:rsidR="005609FF" w:rsidRPr="00CC6328">
        <w:t>písemně doručením do datové schránky</w:t>
      </w:r>
      <w:r w:rsidRPr="00CC6328">
        <w:t>, ve</w:t>
      </w:r>
      <w:r w:rsidR="00521D71" w:rsidRPr="00CC6328">
        <w:t> </w:t>
      </w:r>
      <w:r w:rsidRPr="00CC6328">
        <w:t>kterém vady popíše a</w:t>
      </w:r>
      <w:r w:rsidR="005609FF" w:rsidRPr="00CC6328">
        <w:t xml:space="preserve"> současně</w:t>
      </w:r>
      <w:r w:rsidRPr="00CC6328">
        <w:t xml:space="preserve"> určí lhůtu, do které zhotovitel vady odstraní.</w:t>
      </w:r>
      <w:bookmarkEnd w:id="13"/>
    </w:p>
    <w:p w14:paraId="2FF413BA" w14:textId="5DFA88C4" w:rsidR="00CF2137" w:rsidRPr="00CC6328" w:rsidRDefault="00CF2137" w:rsidP="0003369B">
      <w:pPr>
        <w:pStyle w:val="l-L2"/>
        <w:numPr>
          <w:ilvl w:val="0"/>
          <w:numId w:val="23"/>
        </w:numPr>
      </w:pPr>
      <w:r w:rsidRPr="00CC6328">
        <w:t xml:space="preserve">Převezme-li objednatel </w:t>
      </w:r>
      <w:r w:rsidR="00C71F63" w:rsidRPr="00CC6328">
        <w:t>D</w:t>
      </w:r>
      <w:r w:rsidRPr="00CC6328">
        <w:t xml:space="preserve">ílo se skrytou vadou, kterou nebylo možno zjistit v průběhu předání </w:t>
      </w:r>
      <w:r w:rsidR="00C71F63" w:rsidRPr="00CC6328">
        <w:t>D</w:t>
      </w:r>
      <w:r w:rsidRPr="00CC6328">
        <w:t xml:space="preserve">íla ani </w:t>
      </w:r>
      <w:r w:rsidR="00233CC6" w:rsidRPr="00CC6328">
        <w:t xml:space="preserve">následně </w:t>
      </w:r>
      <w:r w:rsidRPr="00CC6328">
        <w:t xml:space="preserve">při správním řízení, má právo na </w:t>
      </w:r>
      <w:r w:rsidR="00233CC6" w:rsidRPr="00CC6328">
        <w:t xml:space="preserve">bezplatné </w:t>
      </w:r>
      <w:r w:rsidRPr="00CC6328">
        <w:t>odstranění vad</w:t>
      </w:r>
      <w:r w:rsidR="004641A4" w:rsidRPr="00CC6328">
        <w:t xml:space="preserve"> ve stanovené lhůtě určené objednatelem</w:t>
      </w:r>
      <w:r w:rsidRPr="00CC6328">
        <w:t>.</w:t>
      </w:r>
    </w:p>
    <w:p w14:paraId="41A5946C" w14:textId="0D18F972" w:rsidR="00593846" w:rsidRPr="00CC6328" w:rsidRDefault="00192E89" w:rsidP="0003369B">
      <w:pPr>
        <w:pStyle w:val="l-L2"/>
        <w:numPr>
          <w:ilvl w:val="0"/>
          <w:numId w:val="23"/>
        </w:numPr>
      </w:pPr>
      <w:r w:rsidRPr="00CC6328">
        <w:t>Smluvní strany se dohodly, že odpovědnost za vady se řídí obecnou právní úpravou podle</w:t>
      </w:r>
      <w:r w:rsidR="00B13257">
        <w:t> </w:t>
      </w:r>
      <w:r w:rsidR="00233CC6" w:rsidRPr="00CC6328">
        <w:t>občanského zákoníku</w:t>
      </w:r>
      <w:r w:rsidRPr="00CC6328">
        <w:t xml:space="preserve"> s výjimkou předchozích odstavců tohoto článku.</w:t>
      </w:r>
    </w:p>
    <w:p w14:paraId="43BBDED6" w14:textId="77777777" w:rsidR="00654C26" w:rsidRPr="00CC6328" w:rsidRDefault="00654C26" w:rsidP="00654C26">
      <w:pPr>
        <w:pStyle w:val="l-L2"/>
      </w:pPr>
    </w:p>
    <w:p w14:paraId="16944536" w14:textId="1EDBCD92" w:rsidR="00013A96" w:rsidRPr="00CC6328" w:rsidRDefault="00F01B4C" w:rsidP="00A23925">
      <w:pPr>
        <w:pStyle w:val="l-L1"/>
      </w:pPr>
      <w:r w:rsidRPr="00CC6328">
        <w:t>Smluvní pokuty, náhrada škody</w:t>
      </w:r>
    </w:p>
    <w:p w14:paraId="35F2C12F" w14:textId="60E49CB4" w:rsidR="00E2175F" w:rsidRPr="00CC6328" w:rsidRDefault="00192E89" w:rsidP="0003369B">
      <w:pPr>
        <w:pStyle w:val="l-L2"/>
        <w:numPr>
          <w:ilvl w:val="0"/>
          <w:numId w:val="24"/>
        </w:numPr>
        <w:rPr>
          <w:bCs/>
        </w:rPr>
      </w:pPr>
      <w:r w:rsidRPr="00CC6328">
        <w:rPr>
          <w:bCs/>
        </w:rPr>
        <w:t xml:space="preserve">Pokud zhotovitel </w:t>
      </w:r>
      <w:r w:rsidR="008B223E" w:rsidRPr="00CC6328">
        <w:rPr>
          <w:bCs/>
        </w:rPr>
        <w:t xml:space="preserve">nepředá </w:t>
      </w:r>
      <w:r w:rsidRPr="00CC6328">
        <w:rPr>
          <w:bCs/>
        </w:rPr>
        <w:t>objednateli</w:t>
      </w:r>
      <w:r w:rsidR="00CF2137" w:rsidRPr="00CC6328">
        <w:rPr>
          <w:bCs/>
        </w:rPr>
        <w:t xml:space="preserve"> </w:t>
      </w:r>
      <w:r w:rsidR="00925656" w:rsidRPr="00CC6328">
        <w:rPr>
          <w:bCs/>
        </w:rPr>
        <w:t>ve lhůtě vymezené v</w:t>
      </w:r>
      <w:r w:rsidR="00CF2137" w:rsidRPr="00CC6328">
        <w:rPr>
          <w:bCs/>
        </w:rPr>
        <w:t> </w:t>
      </w:r>
      <w:r w:rsidR="00FF1F40" w:rsidRPr="00CC6328">
        <w:rPr>
          <w:bCs/>
        </w:rPr>
        <w:t>č</w:t>
      </w:r>
      <w:r w:rsidR="00CF2137" w:rsidRPr="00CC6328">
        <w:rPr>
          <w:bCs/>
        </w:rPr>
        <w:t>l.</w:t>
      </w:r>
      <w:r w:rsidR="00FF1F40" w:rsidRPr="00CC6328">
        <w:rPr>
          <w:bCs/>
        </w:rPr>
        <w:t> </w:t>
      </w:r>
      <w:r w:rsidR="0037067E" w:rsidRPr="00CC6328">
        <w:rPr>
          <w:bCs/>
        </w:rPr>
        <w:t>V</w:t>
      </w:r>
      <w:r w:rsidR="00FF1F40" w:rsidRPr="00CC6328">
        <w:rPr>
          <w:bCs/>
        </w:rPr>
        <w:t>.</w:t>
      </w:r>
      <w:r w:rsidR="00CF2137" w:rsidRPr="00CC6328">
        <w:rPr>
          <w:bCs/>
        </w:rPr>
        <w:t xml:space="preserve"> </w:t>
      </w:r>
      <w:r w:rsidR="00925656" w:rsidRPr="00CC6328">
        <w:rPr>
          <w:bCs/>
        </w:rPr>
        <w:t>odst.</w:t>
      </w:r>
      <w:r w:rsidR="00FF1F40" w:rsidRPr="00CC6328">
        <w:rPr>
          <w:bCs/>
        </w:rPr>
        <w:t> </w:t>
      </w:r>
      <w:r w:rsidR="00CA00A3" w:rsidRPr="00CC6328">
        <w:rPr>
          <w:bCs/>
        </w:rPr>
        <w:t>1</w:t>
      </w:r>
      <w:r w:rsidR="00FF1F40" w:rsidRPr="00CC6328">
        <w:rPr>
          <w:bCs/>
        </w:rPr>
        <w:t>.</w:t>
      </w:r>
      <w:r w:rsidR="00CF2137" w:rsidRPr="00CC6328">
        <w:t xml:space="preserve"> </w:t>
      </w:r>
      <w:r w:rsidR="00925656" w:rsidRPr="00CC6328">
        <w:rPr>
          <w:bCs/>
        </w:rPr>
        <w:t xml:space="preserve">této smlouvy </w:t>
      </w:r>
      <w:r w:rsidR="008B223E" w:rsidRPr="00CC6328">
        <w:rPr>
          <w:bCs/>
        </w:rPr>
        <w:t xml:space="preserve">dokončené </w:t>
      </w:r>
      <w:r w:rsidR="000675F3" w:rsidRPr="00CC6328">
        <w:rPr>
          <w:bCs/>
        </w:rPr>
        <w:t>Dílo</w:t>
      </w:r>
      <w:r w:rsidR="00CF2137" w:rsidRPr="00CC6328">
        <w:rPr>
          <w:bCs/>
        </w:rPr>
        <w:t xml:space="preserve"> </w:t>
      </w:r>
      <w:r w:rsidR="00106192" w:rsidRPr="00CC6328">
        <w:rPr>
          <w:bCs/>
        </w:rPr>
        <w:t>splňující požadavky této smlouvy</w:t>
      </w:r>
      <w:r w:rsidR="00D03A41" w:rsidRPr="00CC6328">
        <w:rPr>
          <w:bCs/>
        </w:rPr>
        <w:t xml:space="preserve"> pro jeho řádné převzetí objednatelem</w:t>
      </w:r>
      <w:r w:rsidRPr="00CC6328">
        <w:rPr>
          <w:bCs/>
        </w:rPr>
        <w:t xml:space="preserve">, uhradí objednateli smluvní pokutu ve výši </w:t>
      </w:r>
      <w:r w:rsidR="00D97ABF" w:rsidRPr="00CC6328">
        <w:rPr>
          <w:bCs/>
        </w:rPr>
        <w:t xml:space="preserve">1 </w:t>
      </w:r>
      <w:r w:rsidRPr="00CC6328">
        <w:rPr>
          <w:bCs/>
        </w:rPr>
        <w:t>% z</w:t>
      </w:r>
      <w:r w:rsidR="001E3595" w:rsidRPr="00CC6328">
        <w:rPr>
          <w:bCs/>
        </w:rPr>
        <w:t xml:space="preserve"> celkové </w:t>
      </w:r>
      <w:r w:rsidRPr="00CC6328">
        <w:rPr>
          <w:bCs/>
        </w:rPr>
        <w:t>ceny</w:t>
      </w:r>
      <w:r w:rsidR="001E3595" w:rsidRPr="00CC6328">
        <w:rPr>
          <w:bCs/>
        </w:rPr>
        <w:t xml:space="preserve"> Díla</w:t>
      </w:r>
      <w:r w:rsidR="00CF2137" w:rsidRPr="00CC6328">
        <w:rPr>
          <w:bCs/>
        </w:rPr>
        <w:t xml:space="preserve"> </w:t>
      </w:r>
      <w:r w:rsidR="001E3595" w:rsidRPr="00CC6328">
        <w:rPr>
          <w:bCs/>
        </w:rPr>
        <w:t xml:space="preserve">bez DPH </w:t>
      </w:r>
      <w:r w:rsidRPr="00CC6328">
        <w:rPr>
          <w:bCs/>
        </w:rPr>
        <w:t>za každý</w:t>
      </w:r>
      <w:r w:rsidR="00E2175F" w:rsidRPr="00CC6328">
        <w:rPr>
          <w:bCs/>
        </w:rPr>
        <w:t xml:space="preserve"> i</w:t>
      </w:r>
      <w:r w:rsidR="00B13257">
        <w:rPr>
          <w:bCs/>
        </w:rPr>
        <w:t> </w:t>
      </w:r>
      <w:r w:rsidR="00F54954" w:rsidRPr="00CC6328">
        <w:rPr>
          <w:bCs/>
        </w:rPr>
        <w:t xml:space="preserve">jen </w:t>
      </w:r>
      <w:r w:rsidR="00E2175F" w:rsidRPr="00CC6328">
        <w:rPr>
          <w:bCs/>
        </w:rPr>
        <w:t>započatý</w:t>
      </w:r>
      <w:r w:rsidRPr="00CC6328">
        <w:rPr>
          <w:bCs/>
        </w:rPr>
        <w:t xml:space="preserve"> den</w:t>
      </w:r>
      <w:r w:rsidR="008B6CA7" w:rsidRPr="00CC6328">
        <w:rPr>
          <w:bCs/>
        </w:rPr>
        <w:t xml:space="preserve"> </w:t>
      </w:r>
      <w:r w:rsidRPr="00CC6328">
        <w:rPr>
          <w:bCs/>
        </w:rPr>
        <w:t>prodlení.</w:t>
      </w:r>
    </w:p>
    <w:p w14:paraId="3CE9E9C9" w14:textId="5E17E8B7" w:rsidR="00192E89" w:rsidRPr="00CC6328" w:rsidRDefault="00192E89" w:rsidP="0003369B">
      <w:pPr>
        <w:pStyle w:val="l-L2"/>
        <w:numPr>
          <w:ilvl w:val="0"/>
          <w:numId w:val="24"/>
        </w:numPr>
        <w:rPr>
          <w:bCs/>
        </w:rPr>
      </w:pPr>
      <w:r w:rsidRPr="00CC6328">
        <w:rPr>
          <w:bCs/>
        </w:rPr>
        <w:t xml:space="preserve">Pokud objednatel </w:t>
      </w:r>
      <w:r w:rsidR="00D03A41" w:rsidRPr="00CC6328">
        <w:rPr>
          <w:bCs/>
        </w:rPr>
        <w:t>neuhradí</w:t>
      </w:r>
      <w:r w:rsidR="004129CA" w:rsidRPr="00CC6328">
        <w:rPr>
          <w:bCs/>
        </w:rPr>
        <w:t xml:space="preserve"> zhotoviteli</w:t>
      </w:r>
      <w:r w:rsidR="00D03A41" w:rsidRPr="00CC6328">
        <w:rPr>
          <w:bCs/>
        </w:rPr>
        <w:t xml:space="preserve"> fakturu ve lhůtě stanovené v</w:t>
      </w:r>
      <w:r w:rsidR="00FF1F40" w:rsidRPr="00CC6328">
        <w:rPr>
          <w:bCs/>
        </w:rPr>
        <w:t xml:space="preserve"> čl. VIII </w:t>
      </w:r>
      <w:r w:rsidR="004129CA" w:rsidRPr="00CC6328">
        <w:rPr>
          <w:bCs/>
        </w:rPr>
        <w:t>odst.</w:t>
      </w:r>
      <w:r w:rsidR="00FF1F40" w:rsidRPr="00CC6328">
        <w:rPr>
          <w:bCs/>
        </w:rPr>
        <w:t> </w:t>
      </w:r>
      <w:r w:rsidR="009557B9" w:rsidRPr="00CC6328">
        <w:rPr>
          <w:bCs/>
        </w:rPr>
        <w:t>4</w:t>
      </w:r>
      <w:r w:rsidR="00FF1F40" w:rsidRPr="00CC6328">
        <w:t>.</w:t>
      </w:r>
      <w:r w:rsidR="00400D89" w:rsidRPr="00CC6328">
        <w:t xml:space="preserve"> </w:t>
      </w:r>
      <w:r w:rsidR="004129CA" w:rsidRPr="00CC6328">
        <w:rPr>
          <w:bCs/>
        </w:rPr>
        <w:t>této</w:t>
      </w:r>
      <w:r w:rsidR="00521D71" w:rsidRPr="00CC6328">
        <w:rPr>
          <w:bCs/>
        </w:rPr>
        <w:t> </w:t>
      </w:r>
      <w:r w:rsidR="004129CA" w:rsidRPr="00CC6328">
        <w:rPr>
          <w:bCs/>
        </w:rPr>
        <w:t>smlouvy</w:t>
      </w:r>
      <w:r w:rsidRPr="00CC6328">
        <w:rPr>
          <w:bCs/>
        </w:rPr>
        <w:t>, uhradí zhotoviteli smluvní pokutu ve výši 0,</w:t>
      </w:r>
      <w:r w:rsidR="00630F6F" w:rsidRPr="00CC6328">
        <w:rPr>
          <w:bCs/>
        </w:rPr>
        <w:t>0</w:t>
      </w:r>
      <w:r w:rsidR="00AF00F4" w:rsidRPr="00CC6328">
        <w:rPr>
          <w:bCs/>
        </w:rPr>
        <w:t>15</w:t>
      </w:r>
      <w:r w:rsidR="005B7920" w:rsidRPr="00CC6328">
        <w:rPr>
          <w:bCs/>
        </w:rPr>
        <w:t> </w:t>
      </w:r>
      <w:r w:rsidRPr="00CC6328">
        <w:rPr>
          <w:bCs/>
        </w:rPr>
        <w:t xml:space="preserve">% z dlužné částky za každý </w:t>
      </w:r>
      <w:r w:rsidR="000E7FA5" w:rsidRPr="00CC6328">
        <w:rPr>
          <w:bCs/>
        </w:rPr>
        <w:t>i</w:t>
      </w:r>
      <w:r w:rsidR="00521D71" w:rsidRPr="00CC6328">
        <w:rPr>
          <w:bCs/>
        </w:rPr>
        <w:t> </w:t>
      </w:r>
      <w:r w:rsidR="00F54954" w:rsidRPr="00CC6328">
        <w:rPr>
          <w:bCs/>
        </w:rPr>
        <w:t xml:space="preserve">jen </w:t>
      </w:r>
      <w:r w:rsidR="000E7FA5" w:rsidRPr="00CC6328">
        <w:rPr>
          <w:bCs/>
        </w:rPr>
        <w:t xml:space="preserve">započatý </w:t>
      </w:r>
      <w:r w:rsidRPr="00CC6328">
        <w:rPr>
          <w:bCs/>
        </w:rPr>
        <w:t>den prodlení.</w:t>
      </w:r>
    </w:p>
    <w:p w14:paraId="74BAA952" w14:textId="087A9687" w:rsidR="00192E89" w:rsidRPr="00CC6328" w:rsidRDefault="0F0110E4" w:rsidP="0003369B">
      <w:pPr>
        <w:pStyle w:val="l-L2"/>
        <w:numPr>
          <w:ilvl w:val="0"/>
          <w:numId w:val="24"/>
        </w:numPr>
      </w:pPr>
      <w:r w:rsidRPr="00CC6328">
        <w:t>Za každé jednotlivé porušení povinnosti dle</w:t>
      </w:r>
      <w:r w:rsidR="00FF1F40" w:rsidRPr="00CC6328">
        <w:t xml:space="preserve"> čl. XIII</w:t>
      </w:r>
      <w:r w:rsidR="458DED24" w:rsidRPr="00CC6328">
        <w:t xml:space="preserve"> odst.</w:t>
      </w:r>
      <w:r w:rsidR="00FF1F40" w:rsidRPr="00CC6328">
        <w:t> 1.</w:t>
      </w:r>
      <w:r w:rsidRPr="00CC6328">
        <w:t xml:space="preserve"> je zhotovitel povinen uhradit </w:t>
      </w:r>
      <w:r w:rsidR="25E9C414" w:rsidRPr="00CC6328">
        <w:t xml:space="preserve">objednateli </w:t>
      </w:r>
      <w:r w:rsidRPr="00CC6328">
        <w:t xml:space="preserve">smluvní pokutu ve výši </w:t>
      </w:r>
      <w:r w:rsidR="32654403" w:rsidRPr="00CC6328">
        <w:t>10</w:t>
      </w:r>
      <w:r w:rsidR="005B7920" w:rsidRPr="00CC6328">
        <w:t> </w:t>
      </w:r>
      <w:r w:rsidR="32654403" w:rsidRPr="00CC6328">
        <w:t>000</w:t>
      </w:r>
      <w:r w:rsidR="005B7920" w:rsidRPr="00CC6328">
        <w:t> </w:t>
      </w:r>
      <w:r w:rsidRPr="00CC6328">
        <w:t>Kč</w:t>
      </w:r>
      <w:r w:rsidR="4317EDD0" w:rsidRPr="00CC6328">
        <w:t>, která může být uložena i opakovaně</w:t>
      </w:r>
      <w:r w:rsidR="4289B056" w:rsidRPr="00CC6328">
        <w:t>.</w:t>
      </w:r>
    </w:p>
    <w:p w14:paraId="105A3E8B" w14:textId="73C10386" w:rsidR="00384B09" w:rsidRPr="00CC6328" w:rsidRDefault="00384B09" w:rsidP="0003369B">
      <w:pPr>
        <w:pStyle w:val="l-L2"/>
        <w:numPr>
          <w:ilvl w:val="0"/>
          <w:numId w:val="24"/>
        </w:numPr>
        <w:rPr>
          <w:bCs/>
        </w:rPr>
      </w:pPr>
      <w:r w:rsidRPr="00CC6328">
        <w:rPr>
          <w:bCs/>
        </w:rPr>
        <w:t>V ostatních případech nedodržení povinností zhotovitele vyplývajících z ustanovení této</w:t>
      </w:r>
      <w:r w:rsidR="00521D71" w:rsidRPr="00CC6328">
        <w:rPr>
          <w:bCs/>
        </w:rPr>
        <w:t> </w:t>
      </w:r>
      <w:r w:rsidRPr="00CC6328">
        <w:rPr>
          <w:bCs/>
        </w:rPr>
        <w:t>smlouvy</w:t>
      </w:r>
      <w:r w:rsidR="00C968BA" w:rsidRPr="00CC6328">
        <w:rPr>
          <w:bCs/>
        </w:rPr>
        <w:t>, včetně ustanovení čl. XII, pojištění,</w:t>
      </w:r>
      <w:r w:rsidRPr="00CC6328">
        <w:rPr>
          <w:bCs/>
        </w:rPr>
        <w:t xml:space="preserve"> se sjednává smluvní pokuta ve výši </w:t>
      </w:r>
      <w:r w:rsidR="00D97ABF" w:rsidRPr="00CC6328">
        <w:rPr>
          <w:bCs/>
        </w:rPr>
        <w:t>1</w:t>
      </w:r>
      <w:r w:rsidR="005B7920" w:rsidRPr="00CC6328">
        <w:rPr>
          <w:bCs/>
        </w:rPr>
        <w:t> </w:t>
      </w:r>
      <w:r w:rsidRPr="00CC6328">
        <w:rPr>
          <w:bCs/>
        </w:rPr>
        <w:t>% z</w:t>
      </w:r>
      <w:r w:rsidR="004B6247" w:rsidRPr="00CC6328">
        <w:rPr>
          <w:bCs/>
        </w:rPr>
        <w:t> </w:t>
      </w:r>
      <w:r w:rsidRPr="00CC6328">
        <w:rPr>
          <w:bCs/>
        </w:rPr>
        <w:t xml:space="preserve">ceny </w:t>
      </w:r>
      <w:r w:rsidR="00E42EED" w:rsidRPr="00CC6328">
        <w:rPr>
          <w:bCs/>
        </w:rPr>
        <w:t>Dí</w:t>
      </w:r>
      <w:r w:rsidRPr="00CC6328">
        <w:rPr>
          <w:bCs/>
        </w:rPr>
        <w:t>la</w:t>
      </w:r>
      <w:r w:rsidR="00045951" w:rsidRPr="00CC6328">
        <w:rPr>
          <w:bCs/>
        </w:rPr>
        <w:t xml:space="preserve"> (</w:t>
      </w:r>
      <w:r w:rsidR="00101D4A" w:rsidRPr="00CC6328">
        <w:t>min</w:t>
      </w:r>
      <w:r w:rsidR="00045951" w:rsidRPr="00CC6328">
        <w:t>imálně</w:t>
      </w:r>
      <w:r w:rsidR="00521D71" w:rsidRPr="00CC6328">
        <w:t> </w:t>
      </w:r>
      <w:r w:rsidR="004568DC" w:rsidRPr="00CC6328">
        <w:t>2</w:t>
      </w:r>
      <w:r w:rsidR="00045951" w:rsidRPr="00CC6328">
        <w:t> </w:t>
      </w:r>
      <w:r w:rsidR="004568DC" w:rsidRPr="00CC6328">
        <w:t>500</w:t>
      </w:r>
      <w:r w:rsidR="00045951" w:rsidRPr="00CC6328">
        <w:t> </w:t>
      </w:r>
      <w:r w:rsidR="004568DC" w:rsidRPr="00CC6328">
        <w:t>Kč</w:t>
      </w:r>
      <w:r w:rsidR="00045951" w:rsidRPr="00CC6328">
        <w:t>)</w:t>
      </w:r>
      <w:r w:rsidR="004568DC" w:rsidRPr="00CC6328">
        <w:t xml:space="preserve"> </w:t>
      </w:r>
      <w:r w:rsidRPr="00CC6328">
        <w:rPr>
          <w:bCs/>
        </w:rPr>
        <w:t>za každý jednotlivý případ porušení povinnosti zhotovitele. Toto</w:t>
      </w:r>
      <w:r w:rsidR="00521D71" w:rsidRPr="00CC6328">
        <w:rPr>
          <w:bCs/>
        </w:rPr>
        <w:t> </w:t>
      </w:r>
      <w:r w:rsidRPr="00CC6328">
        <w:rPr>
          <w:bCs/>
        </w:rPr>
        <w:t>ustanovení o smluvní pokutě neruší právo objednatele na náhradu škody v</w:t>
      </w:r>
      <w:r w:rsidR="00521D71" w:rsidRPr="00CC6328">
        <w:rPr>
          <w:bCs/>
        </w:rPr>
        <w:t> </w:t>
      </w:r>
      <w:r w:rsidRPr="00CC6328">
        <w:rPr>
          <w:bCs/>
        </w:rPr>
        <w:t>plném rozsahu, které mu vznikne porušením povinností zhotovitele.</w:t>
      </w:r>
    </w:p>
    <w:p w14:paraId="3E1F33F4" w14:textId="3F5AD871" w:rsidR="00192E89" w:rsidRPr="00CC6328" w:rsidRDefault="00630F6F" w:rsidP="0003369B">
      <w:pPr>
        <w:pStyle w:val="l-L2"/>
        <w:numPr>
          <w:ilvl w:val="0"/>
          <w:numId w:val="24"/>
        </w:numPr>
        <w:rPr>
          <w:bCs/>
        </w:rPr>
      </w:pPr>
      <w:r w:rsidRPr="00CC6328">
        <w:rPr>
          <w:bCs/>
        </w:rPr>
        <w:t xml:space="preserve">Smluvní pokuty jsou splatné </w:t>
      </w:r>
      <w:r w:rsidR="00AF5B10" w:rsidRPr="00CC6328">
        <w:rPr>
          <w:bCs/>
        </w:rPr>
        <w:t>15</w:t>
      </w:r>
      <w:r w:rsidRPr="00CC6328">
        <w:rPr>
          <w:bCs/>
        </w:rPr>
        <w:t>.</w:t>
      </w:r>
      <w:r w:rsidR="005B7920" w:rsidRPr="00CC6328">
        <w:rPr>
          <w:bCs/>
        </w:rPr>
        <w:t> </w:t>
      </w:r>
      <w:r w:rsidRPr="00CC6328">
        <w:rPr>
          <w:bCs/>
        </w:rPr>
        <w:t>den ode dne doručení písemné výzvy oprávněné smluvní strany k jejich úhradě povinnou smluvní stranou, není-li ve výzvě uvedena lhůta delší.</w:t>
      </w:r>
    </w:p>
    <w:p w14:paraId="4E18FFCA" w14:textId="13A7281F" w:rsidR="00925656" w:rsidRPr="00CC6328" w:rsidRDefault="00925656" w:rsidP="0003369B">
      <w:pPr>
        <w:pStyle w:val="l-L2"/>
        <w:numPr>
          <w:ilvl w:val="0"/>
          <w:numId w:val="24"/>
        </w:numPr>
        <w:rPr>
          <w:bCs/>
        </w:rPr>
      </w:pPr>
      <w:r w:rsidRPr="00CC6328">
        <w:rPr>
          <w:bCs/>
        </w:rPr>
        <w:t xml:space="preserve">Zaplacení jakékoli smluvní pokuty </w:t>
      </w:r>
      <w:r w:rsidR="004165D7" w:rsidRPr="00CC6328">
        <w:rPr>
          <w:bCs/>
        </w:rPr>
        <w:t>se nedotýká</w:t>
      </w:r>
      <w:r w:rsidRPr="00CC6328">
        <w:rPr>
          <w:bCs/>
        </w:rPr>
        <w:t xml:space="preserve"> práv</w:t>
      </w:r>
      <w:r w:rsidR="004165D7" w:rsidRPr="00CC6328">
        <w:rPr>
          <w:bCs/>
        </w:rPr>
        <w:t>a</w:t>
      </w:r>
      <w:r w:rsidRPr="00CC6328">
        <w:rPr>
          <w:bCs/>
        </w:rPr>
        <w:t xml:space="preserve"> smluvních stran na náhradu škody v plné výši</w:t>
      </w:r>
      <w:r w:rsidR="004165D7" w:rsidRPr="00CC6328">
        <w:rPr>
          <w:bCs/>
        </w:rPr>
        <w:t xml:space="preserve"> a nezbavuje povinnou stranu povinnosti splnit její závazky vyplývající z</w:t>
      </w:r>
      <w:r w:rsidR="00521D71" w:rsidRPr="00CC6328">
        <w:rPr>
          <w:bCs/>
        </w:rPr>
        <w:t> </w:t>
      </w:r>
      <w:r w:rsidR="004165D7" w:rsidRPr="00CC6328">
        <w:rPr>
          <w:bCs/>
        </w:rPr>
        <w:t>této</w:t>
      </w:r>
      <w:r w:rsidR="00521D71" w:rsidRPr="00CC6328">
        <w:rPr>
          <w:bCs/>
        </w:rPr>
        <w:t> </w:t>
      </w:r>
      <w:r w:rsidR="004165D7" w:rsidRPr="00CC6328">
        <w:rPr>
          <w:bCs/>
        </w:rPr>
        <w:t>smlouvy.</w:t>
      </w:r>
    </w:p>
    <w:p w14:paraId="3019D4A8" w14:textId="58C6DA9B" w:rsidR="00322F06" w:rsidRPr="00CC6328" w:rsidRDefault="00322F06" w:rsidP="0003369B">
      <w:pPr>
        <w:pStyle w:val="l-L2"/>
        <w:numPr>
          <w:ilvl w:val="0"/>
          <w:numId w:val="24"/>
        </w:numPr>
        <w:rPr>
          <w:bCs/>
        </w:rPr>
      </w:pPr>
      <w:r w:rsidRPr="00CC6328">
        <w:rPr>
          <w:bCs/>
        </w:rPr>
        <w:t>Bude-li ze strany zhotovitele porušena právní povinnost, která je stanovena předpisy nebo touto smlouvou, a objednatel učiní nebo opomene či nebude moci učinit pro porušení takové povinnosti následné činnosti, v jejichž důsledku bude sankcionován ze strany orgánů veřejné správy, je příslušný zhotovitel povinen tuto částku jako vzniklou škodu objednateli nahradit, pokud nebyla způsobena zcela či zčásti v</w:t>
      </w:r>
      <w:r w:rsidR="002F2110" w:rsidRPr="00CC6328">
        <w:rPr>
          <w:bCs/>
        </w:rPr>
        <w:t> </w:t>
      </w:r>
      <w:r w:rsidRPr="00CC6328">
        <w:rPr>
          <w:bCs/>
        </w:rPr>
        <w:t>důsledku jednání či opomenutí objednatele nebo pokud na možné porušení předpisů zhotovitel objednatele předem neupozornil.</w:t>
      </w:r>
    </w:p>
    <w:p w14:paraId="7BFF488D" w14:textId="77777777" w:rsidR="00485118" w:rsidRPr="00CC6328" w:rsidRDefault="00485118" w:rsidP="00485118">
      <w:pPr>
        <w:pStyle w:val="l-L2"/>
        <w:rPr>
          <w:bCs/>
        </w:rPr>
      </w:pPr>
    </w:p>
    <w:p w14:paraId="52BAA098" w14:textId="67CD8E3F" w:rsidR="00F01B4C" w:rsidRPr="00CC6328" w:rsidRDefault="00497EEC" w:rsidP="00A23925">
      <w:pPr>
        <w:pStyle w:val="l-L1"/>
      </w:pPr>
      <w:r w:rsidRPr="00CC6328">
        <w:t xml:space="preserve">Výpověď </w:t>
      </w:r>
      <w:r w:rsidR="00F01B4C" w:rsidRPr="00CC6328">
        <w:t>a odstoupení od smlouvy</w:t>
      </w:r>
    </w:p>
    <w:p w14:paraId="5CAFC301" w14:textId="5BBEA72C" w:rsidR="00E96C05" w:rsidRPr="00CC6328" w:rsidRDefault="00E96C05" w:rsidP="0003369B">
      <w:pPr>
        <w:pStyle w:val="l-L2"/>
        <w:numPr>
          <w:ilvl w:val="0"/>
          <w:numId w:val="25"/>
        </w:numPr>
      </w:pPr>
      <w:r w:rsidRPr="00CC6328">
        <w:t>Objednatel je oprávněn bez jakýchkoli sankcí odstoupit od této smlouvy v případě, že</w:t>
      </w:r>
      <w:r w:rsidR="00BD7EB8" w:rsidRPr="00CC6328">
        <w:t>:</w:t>
      </w:r>
    </w:p>
    <w:p w14:paraId="0F6E2E7F" w14:textId="6731FEBD" w:rsidR="00485118" w:rsidRPr="00CC6328" w:rsidRDefault="008A6351" w:rsidP="0003369B">
      <w:pPr>
        <w:pStyle w:val="l-L2"/>
        <w:numPr>
          <w:ilvl w:val="1"/>
          <w:numId w:val="26"/>
        </w:numPr>
        <w:ind w:left="714" w:hanging="357"/>
      </w:pPr>
      <w:r w:rsidRPr="00CC6328">
        <w:t>zhotovitel je po více než 40 dní v prodlení s </w:t>
      </w:r>
      <w:r w:rsidR="008B223E" w:rsidRPr="00CC6328">
        <w:t xml:space="preserve">provedením </w:t>
      </w:r>
      <w:r w:rsidR="000675F3" w:rsidRPr="00CC6328">
        <w:t>Díl</w:t>
      </w:r>
      <w:r w:rsidRPr="00CC6328">
        <w:t xml:space="preserve">a </w:t>
      </w:r>
      <w:r w:rsidR="006E3F2D" w:rsidRPr="00CC6328">
        <w:t>splňujícího požadavky této</w:t>
      </w:r>
      <w:r w:rsidR="00521D71" w:rsidRPr="00CC6328">
        <w:t> </w:t>
      </w:r>
      <w:r w:rsidR="006E3F2D" w:rsidRPr="00CC6328">
        <w:t>smlouvy pro jeho řádné převzetí objednatelem dle</w:t>
      </w:r>
      <w:r w:rsidR="00400D89" w:rsidRPr="00CC6328">
        <w:t xml:space="preserve"> </w:t>
      </w:r>
      <w:r w:rsidR="005B7920" w:rsidRPr="00CC6328">
        <w:t>č</w:t>
      </w:r>
      <w:r w:rsidR="00586F37" w:rsidRPr="00CC6328">
        <w:t>l.</w:t>
      </w:r>
      <w:r w:rsidR="005B7920" w:rsidRPr="00CC6328">
        <w:t> </w:t>
      </w:r>
      <w:r w:rsidR="00586F37" w:rsidRPr="00CC6328">
        <w:t>V</w:t>
      </w:r>
      <w:r w:rsidR="005B7920" w:rsidRPr="00CC6328">
        <w:t>.</w:t>
      </w:r>
      <w:r w:rsidR="00586F37" w:rsidRPr="00CC6328">
        <w:t xml:space="preserve"> odst.</w:t>
      </w:r>
      <w:r w:rsidR="005B7920" w:rsidRPr="00CC6328">
        <w:t> </w:t>
      </w:r>
      <w:r w:rsidR="00586F37" w:rsidRPr="00CC6328">
        <w:t>5</w:t>
      </w:r>
      <w:r w:rsidR="005B7920" w:rsidRPr="00CC6328">
        <w:t xml:space="preserve">. </w:t>
      </w:r>
      <w:r w:rsidRPr="00CC6328">
        <w:t>ve lhůtě vymezené v</w:t>
      </w:r>
      <w:r w:rsidR="005B7920" w:rsidRPr="00CC6328">
        <w:t> čl. V.</w:t>
      </w:r>
      <w:r w:rsidR="0045345D" w:rsidRPr="00CC6328">
        <w:t xml:space="preserve"> odst.</w:t>
      </w:r>
      <w:r w:rsidR="005B7920" w:rsidRPr="00CC6328">
        <w:t> </w:t>
      </w:r>
      <w:r w:rsidR="00CA00A3" w:rsidRPr="00CC6328">
        <w:t>1</w:t>
      </w:r>
      <w:r w:rsidR="005B7920" w:rsidRPr="00CC6328">
        <w:t>.</w:t>
      </w:r>
      <w:r w:rsidR="00001A13" w:rsidRPr="00CC6328">
        <w:t>,</w:t>
      </w:r>
    </w:p>
    <w:p w14:paraId="4983E700" w14:textId="0C7E0C41" w:rsidR="00485118" w:rsidRPr="00CC6328" w:rsidRDefault="00192E89" w:rsidP="0003369B">
      <w:pPr>
        <w:pStyle w:val="l-L2"/>
        <w:numPr>
          <w:ilvl w:val="1"/>
          <w:numId w:val="26"/>
        </w:numPr>
        <w:ind w:left="714" w:hanging="357"/>
      </w:pPr>
      <w:r w:rsidRPr="00CC6328">
        <w:t xml:space="preserve">zhotovitel neodstranil vady </w:t>
      </w:r>
      <w:r w:rsidR="000675F3" w:rsidRPr="00CC6328">
        <w:t>Díl</w:t>
      </w:r>
      <w:r w:rsidRPr="00CC6328">
        <w:t>a ve</w:t>
      </w:r>
      <w:r w:rsidR="00857463" w:rsidRPr="00CC6328">
        <w:t xml:space="preserve"> </w:t>
      </w:r>
      <w:r w:rsidR="008A6351" w:rsidRPr="00CC6328">
        <w:t>lhůtě stanovené podle článku</w:t>
      </w:r>
      <w:r w:rsidR="005B7920" w:rsidRPr="00CC6328">
        <w:t xml:space="preserve"> čl. IX.</w:t>
      </w:r>
      <w:r w:rsidR="008A6351" w:rsidRPr="00CC6328">
        <w:t xml:space="preserve"> odst.</w:t>
      </w:r>
      <w:r w:rsidR="00266514" w:rsidRPr="00CC6328">
        <w:t> </w:t>
      </w:r>
      <w:r w:rsidR="00CA00A3" w:rsidRPr="00CC6328">
        <w:t>3</w:t>
      </w:r>
      <w:r w:rsidR="005B7920" w:rsidRPr="00CC6328">
        <w:t>.</w:t>
      </w:r>
      <w:r w:rsidR="00001A13" w:rsidRPr="00CC6328">
        <w:t>,</w:t>
      </w:r>
    </w:p>
    <w:p w14:paraId="0FA75DCA" w14:textId="4F5D27A3" w:rsidR="00485118" w:rsidRPr="00CC6328" w:rsidRDefault="006E3F2D" w:rsidP="0003369B">
      <w:pPr>
        <w:pStyle w:val="l-L2"/>
        <w:numPr>
          <w:ilvl w:val="1"/>
          <w:numId w:val="26"/>
        </w:numPr>
        <w:ind w:left="714" w:hanging="357"/>
      </w:pPr>
      <w:r w:rsidRPr="00CC6328">
        <w:t>zhotovitel porušil povinnost mlčenlivosti dle</w:t>
      </w:r>
      <w:r w:rsidR="005B7920" w:rsidRPr="00CC6328">
        <w:t xml:space="preserve"> čl. XIII.</w:t>
      </w:r>
      <w:r w:rsidRPr="00CC6328">
        <w:t xml:space="preserve"> odst.</w:t>
      </w:r>
      <w:r w:rsidR="005B7920" w:rsidRPr="00CC6328">
        <w:t> 1.</w:t>
      </w:r>
      <w:r w:rsidR="00001A13" w:rsidRPr="00CC6328">
        <w:t>,</w:t>
      </w:r>
    </w:p>
    <w:p w14:paraId="6E50D485" w14:textId="0A13F083" w:rsidR="00485118" w:rsidRPr="00CC6328" w:rsidRDefault="00336AD0" w:rsidP="0003369B">
      <w:pPr>
        <w:pStyle w:val="l-L2"/>
        <w:numPr>
          <w:ilvl w:val="1"/>
          <w:numId w:val="26"/>
        </w:numPr>
        <w:ind w:left="714" w:hanging="357"/>
      </w:pPr>
      <w:r w:rsidRPr="00CC6328">
        <w:t xml:space="preserve">zhotovitel poruší tuto smlouvu </w:t>
      </w:r>
      <w:r w:rsidR="00017D06" w:rsidRPr="00CC6328">
        <w:t xml:space="preserve">jiným </w:t>
      </w:r>
      <w:r w:rsidRPr="00CC6328">
        <w:t>podstatným způsobem</w:t>
      </w:r>
      <w:r w:rsidR="00001A13" w:rsidRPr="00CC6328">
        <w:t>,</w:t>
      </w:r>
    </w:p>
    <w:p w14:paraId="1F6D7F76" w14:textId="2BE2B355" w:rsidR="00B33CCB" w:rsidRPr="00CC6328" w:rsidRDefault="00001A13" w:rsidP="0003369B">
      <w:pPr>
        <w:pStyle w:val="l-L2"/>
        <w:numPr>
          <w:ilvl w:val="1"/>
          <w:numId w:val="26"/>
        </w:numPr>
        <w:ind w:left="714" w:hanging="357"/>
      </w:pPr>
      <w:r w:rsidRPr="00CC6328">
        <w:t>v</w:t>
      </w:r>
      <w:r w:rsidR="373BE2A2" w:rsidRPr="00CC6328">
        <w:t>ůči zhotovitel</w:t>
      </w:r>
      <w:r w:rsidR="00C36CEC" w:rsidRPr="00CC6328">
        <w:t>i</w:t>
      </w:r>
      <w:r w:rsidR="373BE2A2" w:rsidRPr="00CC6328">
        <w:t xml:space="preserve"> </w:t>
      </w:r>
      <w:r w:rsidR="00C36CEC" w:rsidRPr="00CC6328">
        <w:t xml:space="preserve">bylo zahájeno </w:t>
      </w:r>
      <w:r w:rsidR="373BE2A2" w:rsidRPr="00CC6328">
        <w:t>insolvenční řízení</w:t>
      </w:r>
      <w:r w:rsidR="7E29AA93" w:rsidRPr="00CC6328">
        <w:t>.</w:t>
      </w:r>
    </w:p>
    <w:p w14:paraId="46BF96BA" w14:textId="77777777" w:rsidR="00DB4A51" w:rsidRPr="00CC6328" w:rsidRDefault="00DB4A51" w:rsidP="0003369B">
      <w:pPr>
        <w:pStyle w:val="l-L2"/>
        <w:numPr>
          <w:ilvl w:val="0"/>
          <w:numId w:val="25"/>
        </w:numPr>
      </w:pPr>
      <w:r w:rsidRPr="00CC6328">
        <w:rPr>
          <w:bCs/>
        </w:rPr>
        <w:t xml:space="preserve">Objednatel je také oprávněn bez jakýchkoliv sankcí nebo odpovědnosti vůči zhotoviteli odstoupit od </w:t>
      </w:r>
      <w:r w:rsidRPr="00CC6328">
        <w:t>této s</w:t>
      </w:r>
      <w:r w:rsidRPr="00CC6328">
        <w:rPr>
          <w:bCs/>
        </w:rPr>
        <w:t>mlouvy, nebude-li schválena nebo bude-li odebrána částka ze státního rozpočtu, či z jiných zdrojů (např. z EU), která byla určena k úhradě za plnění této smlouvy.</w:t>
      </w:r>
    </w:p>
    <w:p w14:paraId="3F0634A3" w14:textId="77777777" w:rsidR="00DB4A51" w:rsidRPr="00CC6328" w:rsidRDefault="002C0467" w:rsidP="0003369B">
      <w:pPr>
        <w:pStyle w:val="l-L2"/>
        <w:numPr>
          <w:ilvl w:val="0"/>
          <w:numId w:val="25"/>
        </w:numPr>
      </w:pPr>
      <w:r w:rsidRPr="00CC6328">
        <w:t>Zhotovitel není oprávněn tuto smlouvu vypovědět.</w:t>
      </w:r>
    </w:p>
    <w:p w14:paraId="6C1E2D99" w14:textId="427B89E4" w:rsidR="00B33CCB" w:rsidRPr="00CC6328" w:rsidRDefault="00B33CCB" w:rsidP="0003369B">
      <w:pPr>
        <w:pStyle w:val="l-L2"/>
        <w:numPr>
          <w:ilvl w:val="0"/>
          <w:numId w:val="25"/>
        </w:numPr>
      </w:pPr>
      <w:r w:rsidRPr="00CC6328">
        <w:t xml:space="preserve">Pokud odstoupí od této smlouvy objednatel z důvodů uvedených v tomto článku, smluvní strany </w:t>
      </w:r>
      <w:proofErr w:type="gramStart"/>
      <w:r w:rsidRPr="00CC6328">
        <w:t>sepíší</w:t>
      </w:r>
      <w:proofErr w:type="gramEnd"/>
      <w:r w:rsidRPr="00CC6328">
        <w:t xml:space="preserve"> protokol o stavu prováděného </w:t>
      </w:r>
      <w:r w:rsidR="00E42EED" w:rsidRPr="00CC6328">
        <w:t>D</w:t>
      </w:r>
      <w:r w:rsidRPr="00CC6328">
        <w:t xml:space="preserve">íla ke dni odstoupení od této smlouvy. Protokol musí obsahovat zejména soupis veškerých uskutečněných prací a dodávek ke dni odstoupení od této smlouvy. Závěrem protokolu smluvní strany uvedou finanční hodnotu dosud provedeného </w:t>
      </w:r>
      <w:r w:rsidR="00E42EED" w:rsidRPr="00CC6328">
        <w:t>D</w:t>
      </w:r>
      <w:r w:rsidRPr="00CC6328">
        <w:t>íla.</w:t>
      </w:r>
    </w:p>
    <w:p w14:paraId="5CC8455C" w14:textId="77777777" w:rsidR="00B33CCB" w:rsidRPr="00CC6328" w:rsidRDefault="00B33CCB" w:rsidP="0003369B">
      <w:pPr>
        <w:pStyle w:val="l-L2"/>
        <w:numPr>
          <w:ilvl w:val="0"/>
          <w:numId w:val="25"/>
        </w:numPr>
      </w:pPr>
      <w:r w:rsidRPr="00CC6328">
        <w:lastRenderedPageBreak/>
        <w:t>Odstoupení od této smlouvy bude oznámeno písemně prostřednictvím datové schránky, případně formou doporučeného dopisu s doručenkou. Účinky odstoupení od této smlouvy nastávají dnem doručení oznámení o odstoupení druhé smluvní straně.</w:t>
      </w:r>
    </w:p>
    <w:p w14:paraId="0A19C127" w14:textId="2051D8AB" w:rsidR="00B33CCB" w:rsidRPr="00CC6328" w:rsidRDefault="00B33CCB" w:rsidP="0003369B">
      <w:pPr>
        <w:pStyle w:val="l-L2"/>
        <w:numPr>
          <w:ilvl w:val="0"/>
          <w:numId w:val="25"/>
        </w:numPr>
      </w:pPr>
      <w:r w:rsidRPr="00CC6328">
        <w:t>Odstoupením od této smlouvy nejsou dotčena práva smluvních stran na úhradu splatné smluvní pokuty a případnou náhradu škody.</w:t>
      </w:r>
    </w:p>
    <w:p w14:paraId="1913A9C5" w14:textId="3B722BA1" w:rsidR="00B33CCB" w:rsidRPr="00CC6328" w:rsidRDefault="00B33CCB" w:rsidP="0003369B">
      <w:pPr>
        <w:pStyle w:val="l-L2"/>
        <w:numPr>
          <w:ilvl w:val="0"/>
          <w:numId w:val="25"/>
        </w:numPr>
      </w:pPr>
      <w:r w:rsidRPr="00CC6328">
        <w:t>Do doby vyčíslení oprávněných nároků smluvních stran a do doby dohody o vzájemném vyrovnání těchto nároků, je objednatel oprávněn zadržet veškeré fakturované a splatné platby zhotoviteli.</w:t>
      </w:r>
    </w:p>
    <w:p w14:paraId="0C00FBCA" w14:textId="25ACC6EF" w:rsidR="00F77DFB" w:rsidRPr="00CC6328" w:rsidRDefault="00F77DFB" w:rsidP="0003369B">
      <w:pPr>
        <w:pStyle w:val="l-L2"/>
        <w:numPr>
          <w:ilvl w:val="0"/>
          <w:numId w:val="25"/>
        </w:numPr>
        <w:rPr>
          <w:bCs/>
        </w:rPr>
      </w:pPr>
      <w:r w:rsidRPr="00CC6328">
        <w:t>Ve vztahu k Dílu je objednatel oprávněn vypovědět tuto smlouvu bez jakýchkoli sankcí, a</w:t>
      </w:r>
      <w:r w:rsidR="00F450CB" w:rsidRPr="00CC6328">
        <w:t> </w:t>
      </w:r>
      <w:r w:rsidRPr="00CC6328">
        <w:t>to</w:t>
      </w:r>
      <w:r w:rsidR="00B13257">
        <w:t> </w:t>
      </w:r>
      <w:r w:rsidRPr="00CC6328">
        <w:t>s jednoměsíční výpovědní lhůtou, jež počíná běžet prvního dne měsíce následujícího po</w:t>
      </w:r>
      <w:r w:rsidR="00240E63" w:rsidRPr="00CC6328">
        <w:t> </w:t>
      </w:r>
      <w:r w:rsidRPr="00CC6328">
        <w:t xml:space="preserve">doručení výpovědi zhotoviteli. </w:t>
      </w:r>
      <w:r w:rsidRPr="00CC6328">
        <w:rPr>
          <w:bCs/>
        </w:rPr>
        <w:t>Je-li závazek vypovězen, zaniká uplynutím výpovědní doby.</w:t>
      </w:r>
    </w:p>
    <w:p w14:paraId="5BC0DAFF" w14:textId="35457729" w:rsidR="00F450CB" w:rsidRPr="00CC6328" w:rsidRDefault="00A661E7" w:rsidP="0003369B">
      <w:pPr>
        <w:pStyle w:val="l-L2"/>
        <w:numPr>
          <w:ilvl w:val="0"/>
          <w:numId w:val="25"/>
        </w:numPr>
        <w:rPr>
          <w:bCs/>
        </w:rPr>
      </w:pPr>
      <w:r w:rsidRPr="00CC6328">
        <w:rPr>
          <w:bCs/>
        </w:rPr>
        <w:t>Smlouva může být ukončena rovněž vzájemnou dohodou smluvních stran.</w:t>
      </w:r>
    </w:p>
    <w:p w14:paraId="272E9E39" w14:textId="77777777" w:rsidR="00F450CB" w:rsidRPr="00CC6328" w:rsidRDefault="00F450CB" w:rsidP="00F450CB">
      <w:pPr>
        <w:pStyle w:val="l-L2"/>
        <w:rPr>
          <w:bCs/>
        </w:rPr>
      </w:pPr>
    </w:p>
    <w:p w14:paraId="3B891026" w14:textId="178BB042" w:rsidR="00E411CD" w:rsidRPr="00CC6328" w:rsidRDefault="00E411CD" w:rsidP="00A23925">
      <w:pPr>
        <w:pStyle w:val="l-L1"/>
        <w:rPr>
          <w:lang w:eastAsia="cs-CZ"/>
        </w:rPr>
      </w:pPr>
      <w:r w:rsidRPr="00CC6328">
        <w:t>Pojištění zhotovitele</w:t>
      </w:r>
    </w:p>
    <w:p w14:paraId="69E6D697" w14:textId="30D11653" w:rsidR="00E411CD" w:rsidRPr="00CC6328" w:rsidRDefault="00E411CD" w:rsidP="0003369B">
      <w:pPr>
        <w:pStyle w:val="l-L2"/>
        <w:numPr>
          <w:ilvl w:val="0"/>
          <w:numId w:val="27"/>
        </w:numPr>
        <w:rPr>
          <w:bCs/>
        </w:rPr>
      </w:pPr>
      <w:r w:rsidRPr="00CC6328">
        <w:rPr>
          <w:bCs/>
        </w:rPr>
        <w:t>Zhotovitel prohlašuje, že ke dni podpisu této smlouvy má uzavřenou pojistnou smlouvu, jejímž</w:t>
      </w:r>
      <w:r w:rsidR="005E3CFF" w:rsidRPr="00CC6328">
        <w:rPr>
          <w:bCs/>
        </w:rPr>
        <w:t> </w:t>
      </w:r>
      <w:r w:rsidRPr="00CC6328">
        <w:rPr>
          <w:bCs/>
        </w:rPr>
        <w:t xml:space="preserve">předmětem je pojištění odpovědnosti za škodu způsobenou </w:t>
      </w:r>
      <w:r w:rsidR="003D32EF" w:rsidRPr="00CC6328">
        <w:rPr>
          <w:bCs/>
        </w:rPr>
        <w:t xml:space="preserve">zhotovitelem </w:t>
      </w:r>
      <w:r w:rsidRPr="00CC6328">
        <w:rPr>
          <w:bCs/>
        </w:rPr>
        <w:t>třetí osobě v</w:t>
      </w:r>
      <w:r w:rsidR="005B7920" w:rsidRPr="00CC6328">
        <w:rPr>
          <w:bCs/>
        </w:rPr>
        <w:t> </w:t>
      </w:r>
      <w:r w:rsidRPr="00CC6328">
        <w:rPr>
          <w:bCs/>
        </w:rPr>
        <w:t>souvislosti s výkonem jeho činnosti, ve výši nejméně</w:t>
      </w:r>
      <w:r w:rsidR="00EB39B5" w:rsidRPr="00CC6328">
        <w:rPr>
          <w:bCs/>
        </w:rPr>
        <w:t xml:space="preserve"> </w:t>
      </w:r>
      <w:r w:rsidR="002A57E7" w:rsidRPr="00DE5BB1">
        <w:rPr>
          <w:b/>
        </w:rPr>
        <w:t>178 000,-</w:t>
      </w:r>
      <w:r w:rsidR="00B13257" w:rsidRPr="00DE5BB1">
        <w:rPr>
          <w:b/>
        </w:rPr>
        <w:t> </w:t>
      </w:r>
      <w:r w:rsidRPr="00DE5BB1">
        <w:rPr>
          <w:bCs/>
        </w:rPr>
        <w:t>Kč (</w:t>
      </w:r>
      <w:r w:rsidR="00237FCB" w:rsidRPr="00DE5BB1">
        <w:rPr>
          <w:bCs/>
        </w:rPr>
        <w:t>p</w:t>
      </w:r>
      <w:r w:rsidRPr="00DE5BB1">
        <w:rPr>
          <w:bCs/>
        </w:rPr>
        <w:t>ři podpisu</w:t>
      </w:r>
      <w:r w:rsidRPr="00CC6328">
        <w:rPr>
          <w:bCs/>
        </w:rPr>
        <w:t xml:space="preserve"> této</w:t>
      </w:r>
      <w:r w:rsidR="00045951" w:rsidRPr="00CC6328">
        <w:rPr>
          <w:bCs/>
        </w:rPr>
        <w:t> </w:t>
      </w:r>
      <w:r w:rsidRPr="00CC6328">
        <w:rPr>
          <w:bCs/>
        </w:rPr>
        <w:t>smlouvy zhotovitel předloží objednateli ověřenou kopii této smlouvy</w:t>
      </w:r>
      <w:r w:rsidR="00330330" w:rsidRPr="00CC6328">
        <w:rPr>
          <w:bCs/>
        </w:rPr>
        <w:t>, nebo potvrzení příslušné pojišťovny o existenci závazku</w:t>
      </w:r>
      <w:r w:rsidR="00237FCB">
        <w:rPr>
          <w:bCs/>
        </w:rPr>
        <w:t>)</w:t>
      </w:r>
      <w:r w:rsidRPr="00CC6328">
        <w:rPr>
          <w:bCs/>
        </w:rPr>
        <w:t>. Zhotovitel se zavazuje, že po</w:t>
      </w:r>
      <w:r w:rsidR="00240E63" w:rsidRPr="00CC6328">
        <w:rPr>
          <w:bCs/>
        </w:rPr>
        <w:t> </w:t>
      </w:r>
      <w:r w:rsidRPr="00CC6328">
        <w:rPr>
          <w:bCs/>
        </w:rPr>
        <w:t>celou dobu trvání této</w:t>
      </w:r>
      <w:r w:rsidR="00B13257">
        <w:rPr>
          <w:bCs/>
        </w:rPr>
        <w:t> </w:t>
      </w:r>
      <w:r w:rsidRPr="00CC6328">
        <w:rPr>
          <w:bCs/>
        </w:rPr>
        <w:t>smlouvy bude pojištěn ve smyslu tohoto ustanovení a že nedojde ke</w:t>
      </w:r>
      <w:r w:rsidR="00240E63" w:rsidRPr="00CC6328">
        <w:rPr>
          <w:bCs/>
        </w:rPr>
        <w:t> </w:t>
      </w:r>
      <w:r w:rsidRPr="00CC6328">
        <w:rPr>
          <w:bCs/>
        </w:rPr>
        <w:t>snížení pojistné částky pod částku uvedenou v</w:t>
      </w:r>
      <w:r w:rsidR="003D32EF" w:rsidRPr="00CC6328">
        <w:rPr>
          <w:bCs/>
        </w:rPr>
        <w:t> </w:t>
      </w:r>
      <w:r w:rsidRPr="00CC6328">
        <w:rPr>
          <w:bCs/>
        </w:rPr>
        <w:t>předchozí větě.</w:t>
      </w:r>
    </w:p>
    <w:p w14:paraId="11141911" w14:textId="2E78CE85" w:rsidR="00E411CD" w:rsidRPr="00CC6328" w:rsidRDefault="00E411CD" w:rsidP="0003369B">
      <w:pPr>
        <w:pStyle w:val="l-L2"/>
        <w:numPr>
          <w:ilvl w:val="0"/>
          <w:numId w:val="27"/>
        </w:numPr>
        <w:rPr>
          <w:bCs/>
        </w:rPr>
      </w:pPr>
      <w:r w:rsidRPr="00CC6328">
        <w:rPr>
          <w:bCs/>
        </w:rPr>
        <w:t>Na žádost objednatele je zhotovitel povinen kdykoliv předložit ve lhůtě 3</w:t>
      </w:r>
      <w:r w:rsidR="005B7920" w:rsidRPr="00CC6328">
        <w:rPr>
          <w:bCs/>
        </w:rPr>
        <w:t> </w:t>
      </w:r>
      <w:r w:rsidRPr="00CC6328">
        <w:rPr>
          <w:bCs/>
        </w:rPr>
        <w:t xml:space="preserve">dnů </w:t>
      </w:r>
      <w:r w:rsidR="00EE0BE0" w:rsidRPr="00CC6328">
        <w:rPr>
          <w:bCs/>
        </w:rPr>
        <w:t xml:space="preserve">platné </w:t>
      </w:r>
      <w:r w:rsidRPr="00CC6328">
        <w:rPr>
          <w:bCs/>
        </w:rPr>
        <w:t>doklady o tom, že pojistné smlouvy uzavřené zhotovitelem jsou a zůstávají v</w:t>
      </w:r>
      <w:r w:rsidR="003D32EF" w:rsidRPr="00CC6328">
        <w:rPr>
          <w:bCs/>
        </w:rPr>
        <w:t> </w:t>
      </w:r>
      <w:r w:rsidRPr="00CC6328">
        <w:rPr>
          <w:bCs/>
        </w:rPr>
        <w:t>platnosti a</w:t>
      </w:r>
      <w:r w:rsidR="00F450CB" w:rsidRPr="00CC6328">
        <w:rPr>
          <w:bCs/>
        </w:rPr>
        <w:t> </w:t>
      </w:r>
      <w:r w:rsidRPr="00CC6328">
        <w:rPr>
          <w:bCs/>
        </w:rPr>
        <w:t>účinnosti po</w:t>
      </w:r>
      <w:r w:rsidR="004B6247" w:rsidRPr="00CC6328">
        <w:rPr>
          <w:bCs/>
        </w:rPr>
        <w:t> </w:t>
      </w:r>
      <w:r w:rsidRPr="00CC6328">
        <w:rPr>
          <w:bCs/>
        </w:rPr>
        <w:t>celou dobu trvání této smlouvy a záruční doby z</w:t>
      </w:r>
      <w:r w:rsidR="003D32EF" w:rsidRPr="00CC6328">
        <w:rPr>
          <w:bCs/>
        </w:rPr>
        <w:t> </w:t>
      </w:r>
      <w:r w:rsidRPr="00CC6328">
        <w:rPr>
          <w:bCs/>
        </w:rPr>
        <w:t>ní vyplývající.</w:t>
      </w:r>
    </w:p>
    <w:p w14:paraId="021BBAC4" w14:textId="77777777" w:rsidR="00F450CB" w:rsidRPr="00CC6328" w:rsidRDefault="00F450CB" w:rsidP="00F450CB">
      <w:pPr>
        <w:pStyle w:val="l-L2"/>
        <w:rPr>
          <w:bCs/>
        </w:rPr>
      </w:pPr>
    </w:p>
    <w:p w14:paraId="44C7FEF1" w14:textId="728FE38C" w:rsidR="00F01B4C" w:rsidRPr="00CC6328" w:rsidRDefault="00F01B4C" w:rsidP="00A23925">
      <w:pPr>
        <w:pStyle w:val="l-L1"/>
      </w:pPr>
      <w:bookmarkStart w:id="14" w:name="_Ref368989260"/>
      <w:r w:rsidRPr="00CC6328">
        <w:t>Ostatní ujednání</w:t>
      </w:r>
      <w:bookmarkEnd w:id="14"/>
    </w:p>
    <w:p w14:paraId="478C2D5B" w14:textId="3B5737B4" w:rsidR="00192E89" w:rsidRPr="00CC6328" w:rsidRDefault="00192E89" w:rsidP="0003369B">
      <w:pPr>
        <w:pStyle w:val="l-L2"/>
        <w:numPr>
          <w:ilvl w:val="0"/>
          <w:numId w:val="28"/>
        </w:numPr>
      </w:pPr>
      <w:bookmarkStart w:id="15" w:name="_Ref368989261"/>
      <w:r w:rsidRPr="00CC6328">
        <w:t>Zhotovitel se zavazuje udržovat veškeré informace zjištěné při plnění této smlouvy v</w:t>
      </w:r>
      <w:r w:rsidR="003D32EF" w:rsidRPr="00CC6328">
        <w:t> </w:t>
      </w:r>
      <w:r w:rsidRPr="00CC6328">
        <w:t xml:space="preserve">tajnosti a </w:t>
      </w:r>
      <w:r w:rsidR="00F96E2D" w:rsidRPr="00CC6328">
        <w:t>nezpřístupnit tyto informace žádné třetí osobě</w:t>
      </w:r>
      <w:r w:rsidRPr="00CC6328">
        <w:t>.</w:t>
      </w:r>
      <w:bookmarkEnd w:id="15"/>
    </w:p>
    <w:p w14:paraId="67B4D2AC" w14:textId="6656F390" w:rsidR="00192E89" w:rsidRPr="00CC6328" w:rsidRDefault="00890AEC" w:rsidP="0003369B">
      <w:pPr>
        <w:pStyle w:val="l-L2"/>
        <w:numPr>
          <w:ilvl w:val="0"/>
          <w:numId w:val="28"/>
        </w:numPr>
      </w:pPr>
      <w:bookmarkStart w:id="16" w:name="_Hlk16159803"/>
      <w:r w:rsidRPr="00CC6328">
        <w:t>V</w:t>
      </w:r>
      <w:r w:rsidR="003D32EF" w:rsidRPr="00CC6328">
        <w:t> </w:t>
      </w:r>
      <w:r w:rsidRPr="00CC6328">
        <w:t>případech, kdy zhotovitel v</w:t>
      </w:r>
      <w:r w:rsidR="003D32EF" w:rsidRPr="00CC6328">
        <w:t> </w:t>
      </w:r>
      <w:r w:rsidRPr="00CC6328">
        <w:t>souvislosti s</w:t>
      </w:r>
      <w:r w:rsidR="003D32EF" w:rsidRPr="00CC6328">
        <w:t> </w:t>
      </w:r>
      <w:r w:rsidRPr="00CC6328">
        <w:t>plněním smlouvy zpracovává osobní údaje, se</w:t>
      </w:r>
      <w:r w:rsidR="00B13257">
        <w:t> </w:t>
      </w:r>
      <w:r w:rsidRPr="00CC6328">
        <w:t>tímto zavazuje, že k</w:t>
      </w:r>
      <w:r w:rsidR="003D32EF" w:rsidRPr="00CC6328">
        <w:t> </w:t>
      </w:r>
      <w:r w:rsidRPr="00CC6328">
        <w:t>těmto osobním údajům bude přistupovat v</w:t>
      </w:r>
      <w:r w:rsidR="003D32EF" w:rsidRPr="00CC6328">
        <w:t> </w:t>
      </w:r>
      <w:r w:rsidRPr="00CC6328">
        <w:t>souladu se zákonem č.</w:t>
      </w:r>
      <w:r w:rsidR="00E65AC5" w:rsidRPr="00CC6328">
        <w:t> </w:t>
      </w:r>
      <w:r w:rsidRPr="00CC6328">
        <w:t>110/2019 Sb.</w:t>
      </w:r>
      <w:r w:rsidR="003D32EF" w:rsidRPr="00CC6328">
        <w:t>,</w:t>
      </w:r>
      <w:r w:rsidRPr="00CC6328">
        <w:t xml:space="preserve"> o zpracování osobních údajů</w:t>
      </w:r>
      <w:r w:rsidR="003D32EF" w:rsidRPr="00CC6328">
        <w:t>, ve znění pozdějších předpisů,</w:t>
      </w:r>
      <w:r w:rsidRPr="00CC6328">
        <w:t xml:space="preserve"> a nařízením Evropského parlamentu a Rady EU</w:t>
      </w:r>
      <w:r w:rsidR="005B7920" w:rsidRPr="00CC6328">
        <w:t> </w:t>
      </w:r>
      <w:r w:rsidRPr="00CC6328">
        <w:t xml:space="preserve">2016/679 („GDPR“). </w:t>
      </w:r>
      <w:r w:rsidR="003D32EF" w:rsidRPr="00CC6328">
        <w:t xml:space="preserve">Objednatel, </w:t>
      </w:r>
      <w:r w:rsidRPr="00CC6328">
        <w:t>jako správce osobních údajů dle zákona č.</w:t>
      </w:r>
      <w:r w:rsidR="005B7920" w:rsidRPr="00CC6328">
        <w:t> </w:t>
      </w:r>
      <w:r w:rsidRPr="00CC6328">
        <w:t>110/2019 Sb. a</w:t>
      </w:r>
      <w:r w:rsidR="00E65AC5" w:rsidRPr="00CC6328">
        <w:t> </w:t>
      </w:r>
      <w:r w:rsidRPr="00CC6328">
        <w:t>GDPR, tímto informuje ve smlouvě uvedený subjekt, že</w:t>
      </w:r>
      <w:r w:rsidR="00B13257">
        <w:t> </w:t>
      </w:r>
      <w:r w:rsidRPr="00CC6328">
        <w:t>údaje uvedené v této smlouvě zpracovává pro účely realizace, výkonu práv a povinností dle</w:t>
      </w:r>
      <w:r w:rsidR="009A32B6" w:rsidRPr="00CC6328">
        <w:t> </w:t>
      </w:r>
      <w:r w:rsidRPr="00CC6328">
        <w:t>této smlouvy. Postupy a</w:t>
      </w:r>
      <w:r w:rsidR="005B7920" w:rsidRPr="00CC6328">
        <w:t> </w:t>
      </w:r>
      <w:r w:rsidRPr="00CC6328">
        <w:t xml:space="preserve">opatření se </w:t>
      </w:r>
      <w:r w:rsidR="003D32EF" w:rsidRPr="00CC6328">
        <w:t xml:space="preserve">objednatel </w:t>
      </w:r>
      <w:r w:rsidRPr="00CC6328">
        <w:t>zavazuje dodržovat po celou dobu trvání skartační lhůty ve smyslu §</w:t>
      </w:r>
      <w:r w:rsidR="005B7920" w:rsidRPr="00CC6328">
        <w:t> </w:t>
      </w:r>
      <w:r w:rsidRPr="00CC6328">
        <w:t>2 písm.</w:t>
      </w:r>
      <w:r w:rsidR="00DD3078" w:rsidRPr="00CC6328">
        <w:t> </w:t>
      </w:r>
      <w:r w:rsidRPr="00CC6328">
        <w:t>s) zákona č.</w:t>
      </w:r>
      <w:r w:rsidR="005B7920" w:rsidRPr="00CC6328">
        <w:t> </w:t>
      </w:r>
      <w:r w:rsidRPr="00CC6328">
        <w:t>499/2004 Sb., o archivnictví a spisové službě a</w:t>
      </w:r>
      <w:r w:rsidR="00E65AC5" w:rsidRPr="00CC6328">
        <w:t> </w:t>
      </w:r>
      <w:r w:rsidRPr="00CC6328">
        <w:t>o</w:t>
      </w:r>
      <w:r w:rsidR="00E65AC5" w:rsidRPr="00CC6328">
        <w:t> </w:t>
      </w:r>
      <w:r w:rsidRPr="00CC6328">
        <w:t>změně některých zákonů, ve znění pozdějších předpisů.</w:t>
      </w:r>
      <w:bookmarkEnd w:id="16"/>
    </w:p>
    <w:p w14:paraId="1F030FCA" w14:textId="77777777" w:rsidR="00192E89" w:rsidRPr="00CC6328" w:rsidRDefault="00192E89" w:rsidP="0003369B">
      <w:pPr>
        <w:pStyle w:val="l-L2"/>
        <w:numPr>
          <w:ilvl w:val="0"/>
          <w:numId w:val="28"/>
        </w:numPr>
      </w:pPr>
      <w:r w:rsidRPr="00CC6328">
        <w:t xml:space="preserve">Zhotovitel tímto prohlašuje, že je držitelem veškerých povolení a oprávnění, umožňujících mu </w:t>
      </w:r>
      <w:r w:rsidR="00791353" w:rsidRPr="00CC6328">
        <w:t xml:space="preserve">provést </w:t>
      </w:r>
      <w:r w:rsidR="000675F3" w:rsidRPr="00CC6328">
        <w:t>Dílo</w:t>
      </w:r>
      <w:r w:rsidR="00400D89" w:rsidRPr="00CC6328">
        <w:t xml:space="preserve"> </w:t>
      </w:r>
      <w:r w:rsidRPr="00CC6328">
        <w:t>dle smlouvy.</w:t>
      </w:r>
    </w:p>
    <w:p w14:paraId="53818329" w14:textId="74F312E5" w:rsidR="00192E89" w:rsidRPr="00CC6328" w:rsidRDefault="00192E89" w:rsidP="0003369B">
      <w:pPr>
        <w:pStyle w:val="l-L2"/>
        <w:numPr>
          <w:ilvl w:val="0"/>
          <w:numId w:val="28"/>
        </w:numPr>
      </w:pPr>
      <w:r w:rsidRPr="00CC6328">
        <w:t>Zhotovitel prohlašuje, že v době uzavření smlouvy není v likvidaci a není vůči němu vedeno řízení dle zákona č.</w:t>
      </w:r>
      <w:r w:rsidR="002F018A" w:rsidRPr="00CC6328">
        <w:t> </w:t>
      </w:r>
      <w:r w:rsidRPr="00CC6328">
        <w:t>182/2006 Sb., o úpadku a způsobech jeho řešení (insolvenční zákon), ve</w:t>
      </w:r>
      <w:r w:rsidR="00240E63" w:rsidRPr="00CC6328">
        <w:t> </w:t>
      </w:r>
      <w:r w:rsidRPr="00CC6328">
        <w:t>znění pozdějších předpisů</w:t>
      </w:r>
      <w:r w:rsidR="003D32EF" w:rsidRPr="00CC6328">
        <w:t>,</w:t>
      </w:r>
      <w:r w:rsidRPr="00CC6328">
        <w:t xml:space="preserve"> a zavazuje se objednatele bezodkladně informovat o všech skutečnostech o hrozícím úpadku, popř. o prohlášení úpadku jeho společnosti.</w:t>
      </w:r>
    </w:p>
    <w:p w14:paraId="1FC2CAD2" w14:textId="033EBAF9" w:rsidR="0076646C" w:rsidRPr="002A57E7" w:rsidRDefault="00F96E2D" w:rsidP="0003369B">
      <w:pPr>
        <w:pStyle w:val="l-L2"/>
        <w:numPr>
          <w:ilvl w:val="0"/>
          <w:numId w:val="28"/>
        </w:numPr>
      </w:pPr>
      <w:r w:rsidRPr="00CC6328">
        <w:t xml:space="preserve">Tato </w:t>
      </w:r>
      <w:r w:rsidR="0076646C" w:rsidRPr="00CC6328">
        <w:t>s</w:t>
      </w:r>
      <w:r w:rsidRPr="00CC6328">
        <w:t>mlouva představuje úplnou dohodu smluvních stran o předmětu této smlouvy a</w:t>
      </w:r>
      <w:r w:rsidR="002F2110" w:rsidRPr="00CC6328">
        <w:t> </w:t>
      </w:r>
      <w:r w:rsidRPr="002A57E7">
        <w:t xml:space="preserve">nahrazují se jí veškerá </w:t>
      </w:r>
      <w:r w:rsidR="00CA4003" w:rsidRPr="002A57E7">
        <w:t xml:space="preserve">listinná </w:t>
      </w:r>
      <w:r w:rsidRPr="002A57E7">
        <w:t xml:space="preserve">a ústní ujednání smluvních stran o předmětu této </w:t>
      </w:r>
      <w:r w:rsidR="0076646C" w:rsidRPr="002A57E7">
        <w:t>s</w:t>
      </w:r>
      <w:r w:rsidRPr="002A57E7">
        <w:t>mlouvy</w:t>
      </w:r>
      <w:r w:rsidR="00CA4003" w:rsidRPr="002A57E7">
        <w:t>.</w:t>
      </w:r>
    </w:p>
    <w:p w14:paraId="76488510" w14:textId="13E3F2DA" w:rsidR="00B33CCB" w:rsidRPr="002A57E7" w:rsidRDefault="00584CF6" w:rsidP="0003369B">
      <w:pPr>
        <w:pStyle w:val="l-L2"/>
        <w:numPr>
          <w:ilvl w:val="0"/>
          <w:numId w:val="28"/>
        </w:numPr>
      </w:pPr>
      <w:r w:rsidRPr="002A57E7">
        <w:lastRenderedPageBreak/>
        <w:t xml:space="preserve">Smluvní strany jsou si plně vědomy zákonné povinnosti </w:t>
      </w:r>
      <w:r w:rsidR="0076646C" w:rsidRPr="002A57E7">
        <w:t>uveřejnit dle zákona č.</w:t>
      </w:r>
      <w:r w:rsidR="002F018A" w:rsidRPr="002A57E7">
        <w:t> </w:t>
      </w:r>
      <w:r w:rsidR="0076646C" w:rsidRPr="002A57E7">
        <w:t>340/2015 Sb., o zvláštních podmínkách účinnosti některých smluv, uveřejňování těchto smluv a</w:t>
      </w:r>
      <w:r w:rsidR="002C161F" w:rsidRPr="002A57E7">
        <w:t> </w:t>
      </w:r>
      <w:r w:rsidR="0076646C" w:rsidRPr="002A57E7">
        <w:t>o</w:t>
      </w:r>
      <w:r w:rsidR="00E65AC5" w:rsidRPr="002A57E7">
        <w:t> </w:t>
      </w:r>
      <w:r w:rsidR="0076646C" w:rsidRPr="002A57E7">
        <w:t>registru smluv (zákon o registru smluv)</w:t>
      </w:r>
      <w:r w:rsidRPr="002A57E7">
        <w:t>, ve znění pozdějších předpisů, tuto smlouvu včetně všech případných dohod, kterými se tato smlouva doplňuje, mění, nahrazuje nebo ruší, a to</w:t>
      </w:r>
      <w:r w:rsidR="00B13257" w:rsidRPr="002A57E7">
        <w:t> </w:t>
      </w:r>
      <w:r w:rsidRPr="002A57E7">
        <w:t>prostřednictvím registru smluv. Smluvní strany se dále dohodly, že tuto smlouvu zašle správci registru smluv k uveřejnění prostřednictvím registru smluv objednatel.</w:t>
      </w:r>
    </w:p>
    <w:p w14:paraId="6AA67C33" w14:textId="77777777" w:rsidR="002C161F" w:rsidRPr="002A57E7" w:rsidRDefault="002C161F" w:rsidP="002C161F">
      <w:pPr>
        <w:pStyle w:val="l-L2"/>
      </w:pPr>
    </w:p>
    <w:p w14:paraId="7DE4DD68" w14:textId="5AE68B0A" w:rsidR="00F01B4C" w:rsidRPr="00CC6328" w:rsidRDefault="00F01B4C" w:rsidP="00A23925">
      <w:pPr>
        <w:pStyle w:val="l-L1"/>
      </w:pPr>
      <w:r w:rsidRPr="002A57E7">
        <w:t>Závěrečná</w:t>
      </w:r>
      <w:r w:rsidRPr="00CC6328">
        <w:t xml:space="preserve"> ustanovení</w:t>
      </w:r>
    </w:p>
    <w:p w14:paraId="2BC4066A" w14:textId="542DC54A" w:rsidR="002F7752" w:rsidRPr="002A57E7" w:rsidRDefault="00584CF6" w:rsidP="0003369B">
      <w:pPr>
        <w:pStyle w:val="l-L2"/>
        <w:numPr>
          <w:ilvl w:val="0"/>
          <w:numId w:val="29"/>
        </w:numPr>
        <w:ind w:left="357" w:hanging="357"/>
        <w:rPr>
          <w:bCs/>
        </w:rPr>
      </w:pPr>
      <w:r w:rsidRPr="00CC6328">
        <w:rPr>
          <w:bCs/>
        </w:rPr>
        <w:t xml:space="preserve">Smlouva nabývá platnosti dnem podpisu </w:t>
      </w:r>
      <w:r w:rsidRPr="002A57E7">
        <w:rPr>
          <w:bCs/>
        </w:rPr>
        <w:t>smluvních stran a účinnosti dnem jejího uveřejnění v</w:t>
      </w:r>
      <w:r w:rsidR="00E5085C" w:rsidRPr="002A57E7">
        <w:rPr>
          <w:bCs/>
        </w:rPr>
        <w:t> </w:t>
      </w:r>
      <w:r w:rsidRPr="002A57E7">
        <w:rPr>
          <w:bCs/>
        </w:rPr>
        <w:t xml:space="preserve">registru smluv dle </w:t>
      </w:r>
      <w:proofErr w:type="spellStart"/>
      <w:r w:rsidRPr="002A57E7">
        <w:rPr>
          <w:bCs/>
        </w:rPr>
        <w:t>ust</w:t>
      </w:r>
      <w:proofErr w:type="spellEnd"/>
      <w:r w:rsidRPr="002A57E7">
        <w:rPr>
          <w:bCs/>
        </w:rPr>
        <w:t xml:space="preserve">. § 6 odst. 1 zákona č. 340/2015 Sb., </w:t>
      </w:r>
      <w:r w:rsidR="002F7752" w:rsidRPr="002A57E7">
        <w:rPr>
          <w:bCs/>
        </w:rPr>
        <w:t>o registru smluv</w:t>
      </w:r>
      <w:r w:rsidR="00055A34" w:rsidRPr="002A57E7">
        <w:rPr>
          <w:bCs/>
        </w:rPr>
        <w:t xml:space="preserve"> ve znění pozdějších předpisů</w:t>
      </w:r>
      <w:r w:rsidR="002F7752" w:rsidRPr="002A57E7">
        <w:rPr>
          <w:bCs/>
        </w:rPr>
        <w:t>.</w:t>
      </w:r>
    </w:p>
    <w:p w14:paraId="6320573A" w14:textId="57286D6A" w:rsidR="004641A4" w:rsidRPr="00CC6328" w:rsidRDefault="004641A4" w:rsidP="0003369B">
      <w:pPr>
        <w:pStyle w:val="l-L2"/>
        <w:numPr>
          <w:ilvl w:val="0"/>
          <w:numId w:val="29"/>
        </w:numPr>
        <w:ind w:left="357" w:hanging="357"/>
        <w:rPr>
          <w:bCs/>
        </w:rPr>
      </w:pPr>
      <w:r w:rsidRPr="00CC6328">
        <w:rPr>
          <w:bCs/>
        </w:rPr>
        <w:t>Vyskytnou-li se události, které jedné nebo oběma smluvním stranám částečně nebo úplně znemožní plnění jejich povinností podle této smlouvy, jsou povinni se o tomto bez zbytečného odkladu informovat a společně podniknout kroky k jejich překonání. Nesplnění této povinnosti zakládá právo na náhradu škody pro stranu, která se porušení smlouvy v</w:t>
      </w:r>
      <w:r w:rsidR="0088004B" w:rsidRPr="00CC6328">
        <w:rPr>
          <w:bCs/>
        </w:rPr>
        <w:t> </w:t>
      </w:r>
      <w:r w:rsidRPr="00CC6328">
        <w:rPr>
          <w:bCs/>
        </w:rPr>
        <w:t>tomto bodě nedopustila.</w:t>
      </w:r>
    </w:p>
    <w:p w14:paraId="6ABF3438" w14:textId="77777777" w:rsidR="004641A4" w:rsidRPr="00CC6328" w:rsidRDefault="004641A4" w:rsidP="0003369B">
      <w:pPr>
        <w:pStyle w:val="l-L2"/>
        <w:numPr>
          <w:ilvl w:val="0"/>
          <w:numId w:val="29"/>
        </w:numPr>
        <w:ind w:left="357" w:hanging="357"/>
        <w:rPr>
          <w:bCs/>
        </w:rPr>
      </w:pPr>
      <w:r w:rsidRPr="00CC6328">
        <w:rPr>
          <w:bCs/>
        </w:rPr>
        <w:t>Stane-li se některé ustanovení této smlouvy neplatné či neúčinné, nedotýká se to ostatních ustanovení této smlouvy, která zůstávají platná a účinná. Smluvní strany se v</w:t>
      </w:r>
      <w:r w:rsidR="002F2110" w:rsidRPr="00CC6328">
        <w:rPr>
          <w:bCs/>
        </w:rPr>
        <w:t> </w:t>
      </w:r>
      <w:r w:rsidRPr="00CC6328">
        <w:rPr>
          <w:bCs/>
        </w:rPr>
        <w:t>tomto případě zavazují dohodou nahradit ustanovení neplatné/neúčinné novým ustanovením platným/účinným, které nejlépe odpovídá původně zamýšlenému ekonomickému účelu ustanovení neplatného/neúčinného. Do té doby platí odpovídající úprava obecně závazných právních předpisů České republiky.</w:t>
      </w:r>
    </w:p>
    <w:p w14:paraId="614656EE" w14:textId="77777777" w:rsidR="00192E89" w:rsidRPr="00CC6328" w:rsidRDefault="006015DE" w:rsidP="0003369B">
      <w:pPr>
        <w:pStyle w:val="l-L2"/>
        <w:numPr>
          <w:ilvl w:val="0"/>
          <w:numId w:val="29"/>
        </w:numPr>
        <w:ind w:left="357" w:hanging="357"/>
        <w:rPr>
          <w:bCs/>
        </w:rPr>
      </w:pPr>
      <w:r w:rsidRPr="00CC6328">
        <w:rPr>
          <w:bCs/>
        </w:rPr>
        <w:t>Veškeré změny a doplňky budou uskutečněny po vzájemné dohodě smluvních stran formou písemných dodatků, podepsaných</w:t>
      </w:r>
      <w:r w:rsidR="00192E89" w:rsidRPr="00CC6328">
        <w:rPr>
          <w:bCs/>
        </w:rPr>
        <w:t xml:space="preserve"> oprávněnými zástupci obou smluvních stran.</w:t>
      </w:r>
    </w:p>
    <w:p w14:paraId="6281D7E1" w14:textId="292E709E" w:rsidR="00192E89" w:rsidRPr="00CC6328" w:rsidRDefault="00192E89" w:rsidP="0003369B">
      <w:pPr>
        <w:pStyle w:val="l-L2"/>
        <w:numPr>
          <w:ilvl w:val="0"/>
          <w:numId w:val="29"/>
        </w:numPr>
        <w:ind w:left="357" w:hanging="357"/>
        <w:rPr>
          <w:bCs/>
        </w:rPr>
      </w:pPr>
      <w:r w:rsidRPr="00CC6328">
        <w:rPr>
          <w:bCs/>
        </w:rPr>
        <w:t xml:space="preserve">Vztahy mezi smluvními stranami výslovně neupravené touto smlouvou se řídí obecně závaznými právními předpisy, zejména </w:t>
      </w:r>
      <w:r w:rsidR="0076646C" w:rsidRPr="00CC6328">
        <w:rPr>
          <w:bCs/>
        </w:rPr>
        <w:t>občanským zákoníkem</w:t>
      </w:r>
      <w:r w:rsidR="00FC5DCE" w:rsidRPr="00CC6328">
        <w:rPr>
          <w:bCs/>
        </w:rPr>
        <w:t>,</w:t>
      </w:r>
      <w:r w:rsidR="00B77FCC" w:rsidRPr="00CC6328">
        <w:rPr>
          <w:bCs/>
        </w:rPr>
        <w:t xml:space="preserve"> </w:t>
      </w:r>
      <w:r w:rsidR="006015DE" w:rsidRPr="00CC6328">
        <w:rPr>
          <w:bCs/>
        </w:rPr>
        <w:t>na čemž se obě smluvní strany dohodly.</w:t>
      </w:r>
    </w:p>
    <w:p w14:paraId="2A43B066" w14:textId="518995F0" w:rsidR="006015DE" w:rsidRPr="00CC6328" w:rsidRDefault="00FC5DCE" w:rsidP="0003369B">
      <w:pPr>
        <w:pStyle w:val="l-L2"/>
        <w:numPr>
          <w:ilvl w:val="0"/>
          <w:numId w:val="29"/>
        </w:numPr>
        <w:ind w:left="357" w:hanging="357"/>
        <w:rPr>
          <w:bCs/>
        </w:rPr>
      </w:pPr>
      <w:r w:rsidRPr="00CC6328">
        <w:rPr>
          <w:bCs/>
        </w:rPr>
        <w:t>U</w:t>
      </w:r>
      <w:r w:rsidR="006015DE" w:rsidRPr="00CC6328">
        <w:rPr>
          <w:bCs/>
        </w:rPr>
        <w:t>končením účinnosti</w:t>
      </w:r>
      <w:r w:rsidR="00B77FCC" w:rsidRPr="00CC6328">
        <w:rPr>
          <w:bCs/>
        </w:rPr>
        <w:t xml:space="preserve"> </w:t>
      </w:r>
      <w:r w:rsidRPr="00CC6328">
        <w:rPr>
          <w:bCs/>
        </w:rPr>
        <w:t>této</w:t>
      </w:r>
      <w:r w:rsidR="00B77FCC" w:rsidRPr="00CC6328">
        <w:rPr>
          <w:bCs/>
        </w:rPr>
        <w:t xml:space="preserve"> </w:t>
      </w:r>
      <w:r w:rsidR="006015DE" w:rsidRPr="00CC6328">
        <w:rPr>
          <w:bCs/>
        </w:rPr>
        <w:t>smlouvy nejsou dotčena ustanovení o ochraně informací, licenční ustanovení ani další ustanovení a nároky z jejichž povahy vyplývá, že mají trvat i</w:t>
      </w:r>
      <w:r w:rsidR="0088004B" w:rsidRPr="00CC6328">
        <w:rPr>
          <w:bCs/>
        </w:rPr>
        <w:t> </w:t>
      </w:r>
      <w:r w:rsidR="006015DE" w:rsidRPr="00CC6328">
        <w:rPr>
          <w:bCs/>
        </w:rPr>
        <w:t>po zániku účinnosti této smlouvy.</w:t>
      </w:r>
    </w:p>
    <w:p w14:paraId="3CD89B77" w14:textId="77777777" w:rsidR="0098054B" w:rsidRPr="00CC6328" w:rsidRDefault="0098054B" w:rsidP="0003369B">
      <w:pPr>
        <w:pStyle w:val="l-L2"/>
        <w:numPr>
          <w:ilvl w:val="0"/>
          <w:numId w:val="29"/>
        </w:numPr>
        <w:ind w:left="357" w:hanging="357"/>
        <w:rPr>
          <w:bCs/>
        </w:rPr>
      </w:pPr>
      <w:r w:rsidRPr="00CC6328">
        <w:rPr>
          <w:bCs/>
        </w:rPr>
        <w:t>Nedílnou součástí této smlouvy je následující příloha:</w:t>
      </w:r>
    </w:p>
    <w:p w14:paraId="26DF1AE9" w14:textId="77777777" w:rsidR="005D7283" w:rsidRDefault="005D7283" w:rsidP="005D7283">
      <w:pPr>
        <w:pStyle w:val="l-L2"/>
        <w:ind w:left="357"/>
      </w:pPr>
      <w:r w:rsidRPr="00CC6328">
        <w:t xml:space="preserve">Příloha č. 1: </w:t>
      </w:r>
      <w:r w:rsidRPr="005D7283">
        <w:t xml:space="preserve">Zadání a požadavky na předběžný geotechnický průzkum </w:t>
      </w:r>
    </w:p>
    <w:p w14:paraId="64BF7942" w14:textId="30B329F7" w:rsidR="005D7283" w:rsidRPr="00CC6328" w:rsidRDefault="005D7283" w:rsidP="005D7283">
      <w:pPr>
        <w:pStyle w:val="l-L2"/>
        <w:ind w:left="357"/>
      </w:pPr>
      <w:r w:rsidRPr="00CC6328">
        <w:t>Příloha č. </w:t>
      </w:r>
      <w:r>
        <w:t>2</w:t>
      </w:r>
      <w:r w:rsidRPr="00CC6328">
        <w:t>: Podrobná specifikace Díla</w:t>
      </w:r>
    </w:p>
    <w:p w14:paraId="01D314D9" w14:textId="590F0679" w:rsidR="00B33CCB" w:rsidRPr="00CC6328" w:rsidRDefault="00B33CCB" w:rsidP="0003369B">
      <w:pPr>
        <w:pStyle w:val="l-L2"/>
        <w:numPr>
          <w:ilvl w:val="0"/>
          <w:numId w:val="29"/>
        </w:numPr>
        <w:ind w:left="357" w:hanging="357"/>
        <w:rPr>
          <w:bCs/>
        </w:rPr>
      </w:pPr>
      <w:r w:rsidRPr="00CC6328">
        <w:rPr>
          <w:bCs/>
        </w:rPr>
        <w:t>Smluvní strany prohlašují, že si tuto smlouvu přečetl</w:t>
      </w:r>
      <w:r w:rsidR="003E3A08" w:rsidRPr="00CC6328">
        <w:rPr>
          <w:bCs/>
        </w:rPr>
        <w:t>y</w:t>
      </w:r>
      <w:r w:rsidRPr="00CC6328">
        <w:rPr>
          <w:bCs/>
        </w:rPr>
        <w:t xml:space="preserve"> a že souhlasí s jejím obsahem, dále prohlašují, že tato smlouva nebyla sepsána v tísni ani za nápadně nevýhodných podmínek.</w:t>
      </w:r>
    </w:p>
    <w:p w14:paraId="7EF2C2AA" w14:textId="297EAA18" w:rsidR="00DE5BB1" w:rsidRDefault="00DE5BB1">
      <w:pPr>
        <w:spacing w:before="0" w:after="0" w:line="240" w:lineRule="auto"/>
        <w:contextualSpacing w:val="0"/>
        <w:jc w:val="left"/>
      </w:pPr>
      <w:r>
        <w:br w:type="page"/>
      </w:r>
    </w:p>
    <w:p w14:paraId="7B501469" w14:textId="77777777" w:rsidR="00375F77" w:rsidRPr="00CC6328" w:rsidRDefault="00375F77" w:rsidP="00375F77">
      <w:pPr>
        <w:pStyle w:val="l-L2"/>
        <w:ind w:left="357"/>
      </w:pPr>
    </w:p>
    <w:p w14:paraId="1185EE32" w14:textId="751A213D" w:rsidR="002A57E7" w:rsidRPr="002A57E7" w:rsidRDefault="002A57E7" w:rsidP="002A57E7">
      <w:pPr>
        <w:tabs>
          <w:tab w:val="left" w:pos="142"/>
          <w:tab w:val="left" w:pos="4678"/>
        </w:tabs>
        <w:spacing w:line="280" w:lineRule="exact"/>
        <w:rPr>
          <w:rFonts w:cs="Arial"/>
        </w:rPr>
      </w:pPr>
      <w:r w:rsidRPr="002A57E7">
        <w:rPr>
          <w:rFonts w:cs="Arial"/>
        </w:rPr>
        <w:t>Ve Svitavách dne</w:t>
      </w:r>
      <w:r w:rsidR="009D59FF" w:rsidRPr="009D59FF">
        <w:rPr>
          <w:rFonts w:cs="Arial"/>
        </w:rPr>
        <w:t xml:space="preserve"> </w:t>
      </w:r>
      <w:r w:rsidR="002C5D98">
        <w:rPr>
          <w:rFonts w:cs="Arial"/>
        </w:rPr>
        <w:t>26.5.2026</w:t>
      </w:r>
      <w:r w:rsidR="009D59FF">
        <w:rPr>
          <w:rFonts w:cs="Arial"/>
        </w:rPr>
        <w:tab/>
      </w:r>
      <w:r w:rsidR="009D59FF" w:rsidRPr="009D59FF">
        <w:rPr>
          <w:rFonts w:cs="Arial"/>
        </w:rPr>
        <w:t>V Olomouci dne</w:t>
      </w:r>
      <w:r w:rsidR="002C5D98">
        <w:rPr>
          <w:rFonts w:cs="Arial"/>
        </w:rPr>
        <w:t xml:space="preserve"> 26.5.2026</w:t>
      </w:r>
    </w:p>
    <w:p w14:paraId="5D8F5532" w14:textId="3C5D59A4" w:rsidR="009D59FF" w:rsidRPr="009D59FF" w:rsidRDefault="001F317C" w:rsidP="009D59FF">
      <w:pPr>
        <w:tabs>
          <w:tab w:val="left" w:pos="142"/>
          <w:tab w:val="left" w:pos="4678"/>
        </w:tabs>
        <w:spacing w:line="280" w:lineRule="exact"/>
        <w:rPr>
          <w:rFonts w:cs="Arial"/>
        </w:rPr>
      </w:pPr>
      <w:r w:rsidRPr="00CC6328">
        <w:rPr>
          <w:rFonts w:cs="Arial"/>
        </w:rPr>
        <w:tab/>
      </w:r>
    </w:p>
    <w:p w14:paraId="5EC443F1" w14:textId="77777777" w:rsidR="009D59FF" w:rsidRPr="009D59FF" w:rsidRDefault="009D59FF" w:rsidP="009D59FF">
      <w:pPr>
        <w:tabs>
          <w:tab w:val="left" w:pos="142"/>
          <w:tab w:val="left" w:pos="4678"/>
        </w:tabs>
        <w:spacing w:line="280" w:lineRule="exact"/>
        <w:rPr>
          <w:rFonts w:cs="Arial"/>
        </w:rPr>
      </w:pPr>
    </w:p>
    <w:p w14:paraId="4FB0D243" w14:textId="3590B1B8" w:rsidR="001F317C" w:rsidRPr="00CC6328" w:rsidRDefault="009D59FF" w:rsidP="009D59FF">
      <w:pPr>
        <w:tabs>
          <w:tab w:val="left" w:pos="142"/>
          <w:tab w:val="left" w:pos="4678"/>
        </w:tabs>
        <w:spacing w:line="280" w:lineRule="exact"/>
        <w:rPr>
          <w:rFonts w:cs="Arial"/>
        </w:rPr>
      </w:pPr>
      <w:r>
        <w:rPr>
          <w:rFonts w:cs="Arial"/>
        </w:rPr>
        <w:t>Objednatel:</w:t>
      </w:r>
      <w:r>
        <w:rPr>
          <w:rFonts w:cs="Arial"/>
        </w:rPr>
        <w:tab/>
      </w:r>
      <w:r w:rsidRPr="009D59FF">
        <w:rPr>
          <w:rFonts w:cs="Arial"/>
        </w:rPr>
        <w:t>Zhotovitel:</w:t>
      </w:r>
    </w:p>
    <w:p w14:paraId="4D7F372B" w14:textId="77777777" w:rsidR="001F317C" w:rsidRPr="00CC6328" w:rsidRDefault="001F317C" w:rsidP="001F317C">
      <w:pPr>
        <w:tabs>
          <w:tab w:val="left" w:pos="142"/>
          <w:tab w:val="left" w:pos="4678"/>
        </w:tabs>
        <w:spacing w:line="280" w:lineRule="exact"/>
        <w:rPr>
          <w:rFonts w:cs="Arial"/>
        </w:rPr>
      </w:pPr>
    </w:p>
    <w:p w14:paraId="5E75D301" w14:textId="1E388415" w:rsidR="009D59FF" w:rsidRPr="00B81093" w:rsidRDefault="009D59FF" w:rsidP="009D59FF">
      <w:pPr>
        <w:pStyle w:val="Zkladntext"/>
        <w:rPr>
          <w:rFonts w:cs="Arial"/>
          <w:b w:val="0"/>
          <w:iCs/>
          <w:szCs w:val="22"/>
        </w:rPr>
      </w:pPr>
      <w:r>
        <w:rPr>
          <w:rFonts w:cs="Arial"/>
          <w:b w:val="0"/>
          <w:iCs/>
          <w:szCs w:val="22"/>
        </w:rPr>
        <w:tab/>
      </w:r>
      <w:r>
        <w:rPr>
          <w:rFonts w:cs="Arial"/>
          <w:b w:val="0"/>
          <w:iCs/>
          <w:szCs w:val="22"/>
        </w:rPr>
        <w:tab/>
      </w:r>
      <w:r>
        <w:rPr>
          <w:rFonts w:cs="Arial"/>
          <w:b w:val="0"/>
          <w:iCs/>
          <w:szCs w:val="22"/>
        </w:rPr>
        <w:tab/>
      </w:r>
      <w:r>
        <w:rPr>
          <w:rFonts w:cs="Arial"/>
          <w:b w:val="0"/>
          <w:iCs/>
          <w:szCs w:val="22"/>
        </w:rPr>
        <w:tab/>
      </w:r>
    </w:p>
    <w:p w14:paraId="6B651DD3" w14:textId="692CB630" w:rsidR="002A57E7" w:rsidRPr="00B81093" w:rsidRDefault="002A57E7" w:rsidP="002A57E7">
      <w:pPr>
        <w:pStyle w:val="Zkladntext"/>
        <w:rPr>
          <w:rFonts w:cs="Arial"/>
          <w:b w:val="0"/>
          <w:iCs/>
          <w:szCs w:val="22"/>
        </w:rPr>
      </w:pPr>
    </w:p>
    <w:p w14:paraId="16DFA561" w14:textId="77777777" w:rsidR="009D59FF" w:rsidRPr="00CC6328" w:rsidRDefault="001F317C" w:rsidP="009D59FF">
      <w:pPr>
        <w:tabs>
          <w:tab w:val="left" w:pos="142"/>
          <w:tab w:val="left" w:pos="4678"/>
        </w:tabs>
        <w:spacing w:line="280" w:lineRule="exact"/>
        <w:rPr>
          <w:rFonts w:cs="Arial"/>
        </w:rPr>
      </w:pPr>
      <w:r w:rsidRPr="00CC6328">
        <w:rPr>
          <w:rFonts w:cs="Arial"/>
        </w:rPr>
        <w:t>...................................................</w:t>
      </w:r>
      <w:r w:rsidR="009D59FF">
        <w:rPr>
          <w:rFonts w:cs="Arial"/>
        </w:rPr>
        <w:tab/>
      </w:r>
      <w:r w:rsidR="009D59FF" w:rsidRPr="00CC6328">
        <w:rPr>
          <w:rFonts w:cs="Arial"/>
        </w:rPr>
        <w:t>...................................................</w:t>
      </w:r>
    </w:p>
    <w:p w14:paraId="24745CDE" w14:textId="1CD846F8" w:rsidR="001F317C" w:rsidRPr="00CC6328" w:rsidRDefault="001F317C" w:rsidP="001F317C">
      <w:pPr>
        <w:tabs>
          <w:tab w:val="left" w:pos="142"/>
          <w:tab w:val="left" w:pos="4678"/>
        </w:tabs>
        <w:spacing w:line="280" w:lineRule="exact"/>
        <w:rPr>
          <w:rFonts w:cs="Arial"/>
        </w:rPr>
      </w:pPr>
    </w:p>
    <w:p w14:paraId="1F1B67DF" w14:textId="653826AA" w:rsidR="001F317C" w:rsidRPr="00CC6328" w:rsidRDefault="001F317C" w:rsidP="001F317C">
      <w:pPr>
        <w:tabs>
          <w:tab w:val="left" w:pos="142"/>
          <w:tab w:val="left" w:pos="4678"/>
        </w:tabs>
        <w:spacing w:line="280" w:lineRule="exact"/>
        <w:rPr>
          <w:rFonts w:cs="Arial"/>
        </w:rPr>
      </w:pPr>
      <w:r w:rsidRPr="00CC6328">
        <w:rPr>
          <w:rFonts w:cs="Arial"/>
        </w:rPr>
        <w:t>Objednatel</w:t>
      </w:r>
      <w:r w:rsidRPr="00CC6328">
        <w:rPr>
          <w:rFonts w:cs="Arial"/>
        </w:rPr>
        <w:tab/>
        <w:t>Zhotovitel</w:t>
      </w:r>
    </w:p>
    <w:p w14:paraId="2369EB4D" w14:textId="61B694E5" w:rsidR="002A57E7" w:rsidRPr="002A57E7" w:rsidRDefault="002A57E7" w:rsidP="002A57E7">
      <w:pPr>
        <w:tabs>
          <w:tab w:val="left" w:pos="142"/>
          <w:tab w:val="left" w:pos="4678"/>
        </w:tabs>
        <w:spacing w:line="280" w:lineRule="exact"/>
        <w:rPr>
          <w:rFonts w:cs="Arial"/>
        </w:rPr>
      </w:pPr>
      <w:r w:rsidRPr="002A57E7">
        <w:rPr>
          <w:rFonts w:cs="Arial"/>
        </w:rPr>
        <w:t xml:space="preserve">Ing. Miloš Šimek </w:t>
      </w:r>
      <w:r w:rsidR="009D59FF">
        <w:rPr>
          <w:rFonts w:cs="Arial"/>
        </w:rPr>
        <w:tab/>
      </w:r>
      <w:r w:rsidR="009D59FF" w:rsidRPr="009D59FF">
        <w:rPr>
          <w:rFonts w:cs="Arial"/>
        </w:rPr>
        <w:t>Ing. Jaroslav Reif, DiS.</w:t>
      </w:r>
    </w:p>
    <w:p w14:paraId="3174A8F6" w14:textId="34AED2D2" w:rsidR="002A57E7" w:rsidRPr="002A57E7" w:rsidRDefault="002A57E7" w:rsidP="002A57E7">
      <w:pPr>
        <w:tabs>
          <w:tab w:val="left" w:pos="142"/>
          <w:tab w:val="left" w:pos="4678"/>
        </w:tabs>
        <w:spacing w:line="280" w:lineRule="exact"/>
        <w:rPr>
          <w:rFonts w:cs="Arial"/>
        </w:rPr>
      </w:pPr>
      <w:r w:rsidRPr="002A57E7">
        <w:rPr>
          <w:rFonts w:cs="Arial"/>
        </w:rPr>
        <w:t xml:space="preserve">vedoucí Pobočky Svitavy </w:t>
      </w:r>
      <w:r w:rsidR="009D59FF">
        <w:rPr>
          <w:rFonts w:cs="Arial"/>
        </w:rPr>
        <w:tab/>
      </w:r>
      <w:r w:rsidR="009D59FF" w:rsidRPr="002A57E7">
        <w:rPr>
          <w:rFonts w:cs="Arial"/>
        </w:rPr>
        <w:t>Jednatel společnosti URGA</w:t>
      </w:r>
      <w:r w:rsidR="008C6CE5">
        <w:rPr>
          <w:rFonts w:cs="Arial"/>
        </w:rPr>
        <w:t>,</w:t>
      </w:r>
      <w:r w:rsidR="009D59FF" w:rsidRPr="002A57E7">
        <w:rPr>
          <w:rFonts w:cs="Arial"/>
        </w:rPr>
        <w:t xml:space="preserve"> s.r.o.</w:t>
      </w:r>
    </w:p>
    <w:p w14:paraId="4F004E17" w14:textId="5F7DB19D" w:rsidR="002A57E7" w:rsidRPr="002A57E7" w:rsidRDefault="002A57E7" w:rsidP="002A57E7">
      <w:pPr>
        <w:tabs>
          <w:tab w:val="left" w:pos="142"/>
          <w:tab w:val="left" w:pos="4678"/>
        </w:tabs>
        <w:spacing w:line="280" w:lineRule="exact"/>
        <w:rPr>
          <w:rFonts w:cs="Arial"/>
        </w:rPr>
      </w:pPr>
      <w:r w:rsidRPr="002A57E7">
        <w:rPr>
          <w:rFonts w:cs="Arial"/>
        </w:rPr>
        <w:t>Státní pozemkový úřad</w:t>
      </w:r>
      <w:r w:rsidR="001F317C" w:rsidRPr="00CC6328">
        <w:rPr>
          <w:rFonts w:cs="Arial"/>
          <w:b/>
          <w:bCs/>
        </w:rPr>
        <w:tab/>
      </w:r>
    </w:p>
    <w:p w14:paraId="52D3F3E6" w14:textId="72EAFE10" w:rsidR="00C33259" w:rsidRPr="00CC6328" w:rsidRDefault="00C33259" w:rsidP="002A57E7">
      <w:pPr>
        <w:tabs>
          <w:tab w:val="left" w:pos="142"/>
          <w:tab w:val="left" w:pos="4678"/>
        </w:tabs>
        <w:spacing w:line="280" w:lineRule="exact"/>
        <w:rPr>
          <w:rFonts w:cs="Arial"/>
          <w:b/>
          <w:szCs w:val="22"/>
          <w:lang w:eastAsia="en-US"/>
        </w:rPr>
      </w:pPr>
      <w:r w:rsidRPr="002A57E7">
        <w:rPr>
          <w:rFonts w:cs="Arial"/>
          <w:szCs w:val="22"/>
        </w:rPr>
        <w:br w:type="page"/>
      </w:r>
    </w:p>
    <w:p w14:paraId="5C11D3B3" w14:textId="4D228D67" w:rsidR="00ED2129" w:rsidRPr="00AC314F" w:rsidRDefault="00C20EEB" w:rsidP="006170B9">
      <w:pPr>
        <w:rPr>
          <w:b/>
          <w:bCs/>
          <w:szCs w:val="22"/>
          <w:u w:val="single"/>
        </w:rPr>
      </w:pPr>
      <w:bookmarkStart w:id="17" w:name="_Hlk218575795"/>
      <w:r w:rsidRPr="00AC314F">
        <w:rPr>
          <w:b/>
          <w:bCs/>
          <w:szCs w:val="22"/>
          <w:u w:val="single"/>
        </w:rPr>
        <w:lastRenderedPageBreak/>
        <w:t>Příloha č.</w:t>
      </w:r>
      <w:r w:rsidR="002F018A" w:rsidRPr="00AC314F">
        <w:rPr>
          <w:b/>
          <w:bCs/>
          <w:szCs w:val="22"/>
          <w:u w:val="single"/>
        </w:rPr>
        <w:t> </w:t>
      </w:r>
      <w:r w:rsidRPr="00AC314F">
        <w:rPr>
          <w:b/>
          <w:bCs/>
          <w:szCs w:val="22"/>
          <w:u w:val="single"/>
        </w:rPr>
        <w:t>1</w:t>
      </w:r>
      <w:r w:rsidR="00E023B0" w:rsidRPr="00AC314F">
        <w:rPr>
          <w:b/>
          <w:bCs/>
          <w:szCs w:val="22"/>
          <w:u w:val="single"/>
        </w:rPr>
        <w:t>:</w:t>
      </w:r>
    </w:p>
    <w:bookmarkEnd w:id="17"/>
    <w:p w14:paraId="3E476E5B" w14:textId="77777777" w:rsidR="00C24F7F" w:rsidRPr="00CC6328" w:rsidRDefault="00C24F7F" w:rsidP="00C24F7F">
      <w:pPr>
        <w:spacing w:before="0" w:after="0" w:line="240" w:lineRule="auto"/>
        <w:contextualSpacing w:val="0"/>
        <w:jc w:val="left"/>
        <w:rPr>
          <w:rFonts w:eastAsia="Lucida Sans Unicode" w:cs="Arial"/>
          <w:b/>
          <w:bCs/>
          <w:szCs w:val="22"/>
          <w:u w:val="single"/>
        </w:rPr>
      </w:pPr>
    </w:p>
    <w:p w14:paraId="19314CD8" w14:textId="1B6768BB" w:rsidR="00C24F7F" w:rsidRPr="00C66319" w:rsidRDefault="00C24F7F" w:rsidP="00C24F7F">
      <w:pPr>
        <w:spacing w:before="0" w:after="0" w:line="240" w:lineRule="auto"/>
        <w:contextualSpacing w:val="0"/>
        <w:jc w:val="left"/>
        <w:rPr>
          <w:rFonts w:eastAsia="Lucida Sans Unicode" w:cs="Arial"/>
          <w:b/>
          <w:bCs/>
          <w:iCs/>
          <w:szCs w:val="22"/>
        </w:rPr>
      </w:pPr>
      <w:r w:rsidRPr="00C24F7F">
        <w:rPr>
          <w:rFonts w:eastAsia="Lucida Sans Unicode" w:cs="Arial"/>
          <w:b/>
          <w:bCs/>
          <w:szCs w:val="22"/>
        </w:rPr>
        <w:t xml:space="preserve">Zadání a požadavky na předběžný </w:t>
      </w:r>
      <w:r w:rsidRPr="00DE5BB1">
        <w:rPr>
          <w:rFonts w:eastAsia="Lucida Sans Unicode" w:cs="Arial"/>
          <w:b/>
          <w:bCs/>
          <w:szCs w:val="22"/>
        </w:rPr>
        <w:t>geotechnický průzkum pro vodní nádrže a poldry</w:t>
      </w:r>
      <w:r w:rsidR="00C66319" w:rsidRPr="00DE5BB1">
        <w:rPr>
          <w:rFonts w:eastAsia="Lucida Sans Unicode" w:cs="Arial"/>
          <w:b/>
          <w:bCs/>
          <w:szCs w:val="22"/>
        </w:rPr>
        <w:t xml:space="preserve"> a</w:t>
      </w:r>
      <w:r w:rsidR="00C66319" w:rsidRPr="00DE5BB1">
        <w:rPr>
          <w:rFonts w:eastAsia="Lucida Sans Unicode" w:cs="Arial"/>
          <w:b/>
          <w:bCs/>
          <w:iCs/>
          <w:szCs w:val="22"/>
        </w:rPr>
        <w:t xml:space="preserve"> pro protierozní opatření</w:t>
      </w:r>
    </w:p>
    <w:p w14:paraId="3B942D0D" w14:textId="77777777" w:rsidR="00C24F7F" w:rsidRPr="00C24F7F" w:rsidRDefault="00C24F7F" w:rsidP="00C24F7F">
      <w:pPr>
        <w:spacing w:before="0" w:after="0" w:line="240" w:lineRule="auto"/>
        <w:contextualSpacing w:val="0"/>
        <w:jc w:val="left"/>
        <w:rPr>
          <w:rFonts w:eastAsia="Lucida Sans Unicode" w:cs="Arial"/>
          <w:b/>
          <w:bCs/>
          <w:szCs w:val="22"/>
          <w:u w:val="single"/>
        </w:rPr>
      </w:pPr>
    </w:p>
    <w:p w14:paraId="0F0BCA61" w14:textId="77777777" w:rsidR="00C24F7F" w:rsidRPr="00C24F7F" w:rsidRDefault="00C24F7F" w:rsidP="00C24F7F">
      <w:pPr>
        <w:spacing w:before="0" w:after="0" w:line="240" w:lineRule="auto"/>
        <w:contextualSpacing w:val="0"/>
        <w:jc w:val="left"/>
        <w:rPr>
          <w:rFonts w:eastAsia="Lucida Sans Unicode" w:cs="Arial"/>
          <w:b/>
          <w:bCs/>
          <w:szCs w:val="22"/>
          <w:u w:val="single"/>
        </w:rPr>
      </w:pPr>
    </w:p>
    <w:p w14:paraId="525F9B44" w14:textId="6380101C" w:rsidR="00C24F7F" w:rsidRPr="00CC6328" w:rsidRDefault="00C24F7F" w:rsidP="00C24F7F">
      <w:pPr>
        <w:spacing w:before="0" w:after="0" w:line="240" w:lineRule="auto"/>
        <w:contextualSpacing w:val="0"/>
        <w:jc w:val="left"/>
        <w:rPr>
          <w:rFonts w:eastAsia="Lucida Sans Unicode" w:cs="Arial"/>
          <w:bCs/>
          <w:szCs w:val="22"/>
        </w:rPr>
      </w:pPr>
      <w:r w:rsidRPr="00C24F7F">
        <w:rPr>
          <w:rFonts w:eastAsia="Lucida Sans Unicode" w:cs="Arial"/>
          <w:bCs/>
          <w:szCs w:val="22"/>
        </w:rPr>
        <w:t>Množství a rozsah předběžného průzkumu je přiměřené úrovni požadované dokumentace.</w:t>
      </w:r>
      <w:r w:rsidR="009D22B5">
        <w:rPr>
          <w:rFonts w:eastAsia="Lucida Sans Unicode" w:cs="Arial"/>
          <w:bCs/>
          <w:szCs w:val="22"/>
        </w:rPr>
        <w:t xml:space="preserve"> </w:t>
      </w:r>
      <w:r w:rsidRPr="00C24F7F">
        <w:rPr>
          <w:rFonts w:eastAsia="Lucida Sans Unicode" w:cs="Arial"/>
          <w:bCs/>
          <w:szCs w:val="22"/>
        </w:rPr>
        <w:t>Uvedené počty a měřítka jsou minimální, resp. doporučené.</w:t>
      </w:r>
    </w:p>
    <w:p w14:paraId="34584F34" w14:textId="77777777" w:rsidR="003A430E" w:rsidRPr="00C24F7F" w:rsidRDefault="003A430E" w:rsidP="00C24F7F">
      <w:pPr>
        <w:spacing w:before="0" w:after="0" w:line="240" w:lineRule="auto"/>
        <w:contextualSpacing w:val="0"/>
        <w:jc w:val="left"/>
        <w:rPr>
          <w:rFonts w:eastAsia="Lucida Sans Unicode" w:cs="Arial"/>
          <w:bCs/>
          <w:szCs w:val="22"/>
        </w:rPr>
      </w:pPr>
    </w:p>
    <w:p w14:paraId="38D46A1A" w14:textId="71DC8931" w:rsidR="00C24F7F" w:rsidRPr="00C24F7F" w:rsidRDefault="003A430E" w:rsidP="00C24F7F">
      <w:pPr>
        <w:spacing w:before="0" w:after="0" w:line="240" w:lineRule="auto"/>
        <w:contextualSpacing w:val="0"/>
        <w:jc w:val="left"/>
        <w:rPr>
          <w:rFonts w:eastAsia="Lucida Sans Unicode" w:cs="Arial"/>
          <w:b/>
          <w:bCs/>
          <w:szCs w:val="22"/>
        </w:rPr>
      </w:pPr>
      <w:r w:rsidRPr="00C24F7F">
        <w:rPr>
          <w:rFonts w:eastAsia="Lucida Sans Unicode" w:cs="Arial"/>
          <w:b/>
          <w:bCs/>
          <w:szCs w:val="22"/>
        </w:rPr>
        <w:t>A. Podklady pro zadání průzkumu:</w:t>
      </w:r>
    </w:p>
    <w:tbl>
      <w:tblPr>
        <w:tblW w:w="9098" w:type="dxa"/>
        <w:tblInd w:w="-8" w:type="dxa"/>
        <w:tblLayout w:type="fixed"/>
        <w:tblLook w:val="01E0" w:firstRow="1" w:lastRow="1" w:firstColumn="1" w:lastColumn="1" w:noHBand="0" w:noVBand="0"/>
      </w:tblPr>
      <w:tblGrid>
        <w:gridCol w:w="2694"/>
        <w:gridCol w:w="2693"/>
        <w:gridCol w:w="1843"/>
        <w:gridCol w:w="1868"/>
      </w:tblGrid>
      <w:tr w:rsidR="003A430E" w:rsidRPr="00CC6328" w14:paraId="28DB8BC5" w14:textId="77777777" w:rsidTr="00B245DF">
        <w:trPr>
          <w:trHeight w:hRule="exact" w:val="330"/>
        </w:trPr>
        <w:tc>
          <w:tcPr>
            <w:tcW w:w="2694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2D7242CD" w14:textId="4F4A8540" w:rsidR="003A430E" w:rsidRPr="00C24F7F" w:rsidRDefault="003A430E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Mapový podklad</w:t>
            </w:r>
          </w:p>
        </w:tc>
        <w:tc>
          <w:tcPr>
            <w:tcW w:w="2693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39B819D9" w14:textId="77777777" w:rsidR="003A430E" w:rsidRPr="00C24F7F" w:rsidRDefault="003A430E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Hráz, objekty hráze</w:t>
            </w:r>
          </w:p>
        </w:tc>
        <w:tc>
          <w:tcPr>
            <w:tcW w:w="1843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66C47B50" w14:textId="77777777" w:rsidR="003A430E" w:rsidRPr="00C24F7F" w:rsidRDefault="003A430E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Objekty</w:t>
            </w:r>
          </w:p>
        </w:tc>
        <w:tc>
          <w:tcPr>
            <w:tcW w:w="1868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1ABB91F8" w14:textId="77777777" w:rsidR="003A430E" w:rsidRPr="00C24F7F" w:rsidRDefault="003A430E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Zemníky</w:t>
            </w:r>
          </w:p>
        </w:tc>
      </w:tr>
      <w:tr w:rsidR="003A430E" w:rsidRPr="00CC6328" w14:paraId="110032FA" w14:textId="77777777" w:rsidTr="00B245DF">
        <w:trPr>
          <w:trHeight w:hRule="exact" w:val="330"/>
        </w:trPr>
        <w:tc>
          <w:tcPr>
            <w:tcW w:w="2694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</w:tcPr>
          <w:p w14:paraId="098DD2A5" w14:textId="77777777" w:rsidR="003A430E" w:rsidRPr="00C24F7F" w:rsidRDefault="003A430E" w:rsidP="00B245DF">
            <w:pPr>
              <w:spacing w:before="0" w:after="0" w:line="240" w:lineRule="auto"/>
              <w:ind w:left="360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</w:p>
        </w:tc>
        <w:tc>
          <w:tcPr>
            <w:tcW w:w="2693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69D403B2" w14:textId="0466B1B3" w:rsidR="003A430E" w:rsidRPr="00C24F7F" w:rsidRDefault="003A430E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1:1000</w:t>
            </w:r>
          </w:p>
        </w:tc>
        <w:tc>
          <w:tcPr>
            <w:tcW w:w="1843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059EA3CD" w14:textId="2D3D300D" w:rsidR="003A430E" w:rsidRPr="00C24F7F" w:rsidRDefault="003A430E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1:1000</w:t>
            </w:r>
          </w:p>
        </w:tc>
        <w:tc>
          <w:tcPr>
            <w:tcW w:w="1868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31FEA4AC" w14:textId="77777777" w:rsidR="003A430E" w:rsidRPr="00C24F7F" w:rsidRDefault="003A430E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1:5000</w:t>
            </w:r>
          </w:p>
        </w:tc>
      </w:tr>
      <w:tr w:rsidR="003A430E" w:rsidRPr="00CC6328" w14:paraId="2B051193" w14:textId="77777777" w:rsidTr="00B245DF">
        <w:trPr>
          <w:trHeight w:hRule="exact" w:val="330"/>
        </w:trPr>
        <w:tc>
          <w:tcPr>
            <w:tcW w:w="2694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4FB06827" w14:textId="72EBF4EB" w:rsidR="003A430E" w:rsidRPr="00C24F7F" w:rsidRDefault="003A430E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Podélný profil</w:t>
            </w:r>
          </w:p>
        </w:tc>
        <w:tc>
          <w:tcPr>
            <w:tcW w:w="2693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</w:tcPr>
          <w:p w14:paraId="1D1A7593" w14:textId="77777777" w:rsidR="003A430E" w:rsidRPr="00C24F7F" w:rsidRDefault="003A430E" w:rsidP="00B245DF">
            <w:pPr>
              <w:spacing w:before="0" w:after="0" w:line="240" w:lineRule="auto"/>
              <w:ind w:left="360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</w:p>
        </w:tc>
        <w:tc>
          <w:tcPr>
            <w:tcW w:w="1843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</w:tcPr>
          <w:p w14:paraId="1B1D46D2" w14:textId="77777777" w:rsidR="003A430E" w:rsidRPr="00C24F7F" w:rsidRDefault="003A430E" w:rsidP="00B245DF">
            <w:pPr>
              <w:spacing w:before="0" w:after="0" w:line="240" w:lineRule="auto"/>
              <w:ind w:left="360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</w:p>
        </w:tc>
        <w:tc>
          <w:tcPr>
            <w:tcW w:w="1868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</w:tcPr>
          <w:p w14:paraId="4D32A587" w14:textId="77777777" w:rsidR="003A430E" w:rsidRPr="00C24F7F" w:rsidRDefault="003A430E" w:rsidP="00B245DF">
            <w:pPr>
              <w:spacing w:before="0" w:after="0" w:line="240" w:lineRule="auto"/>
              <w:ind w:left="360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</w:p>
        </w:tc>
      </w:tr>
      <w:tr w:rsidR="003A430E" w:rsidRPr="00CC6328" w14:paraId="1E73A39E" w14:textId="77777777" w:rsidTr="00B245DF">
        <w:trPr>
          <w:trHeight w:hRule="exact" w:val="330"/>
        </w:trPr>
        <w:tc>
          <w:tcPr>
            <w:tcW w:w="2694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</w:tcPr>
          <w:p w14:paraId="7C7FEC98" w14:textId="77777777" w:rsidR="003A430E" w:rsidRPr="00C24F7F" w:rsidRDefault="003A430E" w:rsidP="00B245DF">
            <w:pPr>
              <w:spacing w:before="0" w:after="0" w:line="240" w:lineRule="auto"/>
              <w:ind w:left="360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</w:p>
        </w:tc>
        <w:tc>
          <w:tcPr>
            <w:tcW w:w="2693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0DA5C8B9" w14:textId="72BBE495" w:rsidR="003A430E" w:rsidRPr="00C24F7F" w:rsidRDefault="003A430E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1:1000/100</w:t>
            </w:r>
          </w:p>
        </w:tc>
        <w:tc>
          <w:tcPr>
            <w:tcW w:w="1843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2C1227A4" w14:textId="1F692962" w:rsidR="003A430E" w:rsidRPr="00C24F7F" w:rsidRDefault="003A430E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1:1000</w:t>
            </w:r>
          </w:p>
        </w:tc>
        <w:tc>
          <w:tcPr>
            <w:tcW w:w="1868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4F878E87" w14:textId="77777777" w:rsidR="003A430E" w:rsidRPr="00C24F7F" w:rsidRDefault="003A430E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1:5000</w:t>
            </w:r>
          </w:p>
        </w:tc>
      </w:tr>
    </w:tbl>
    <w:p w14:paraId="55589E51" w14:textId="77777777" w:rsidR="00C24F7F" w:rsidRPr="00C24F7F" w:rsidRDefault="00C24F7F" w:rsidP="00C24F7F">
      <w:pPr>
        <w:spacing w:before="0" w:after="0" w:line="240" w:lineRule="auto"/>
        <w:contextualSpacing w:val="0"/>
        <w:jc w:val="left"/>
        <w:rPr>
          <w:rFonts w:eastAsia="Lucida Sans Unicode" w:cs="Arial"/>
          <w:b/>
          <w:bCs/>
          <w:szCs w:val="22"/>
        </w:rPr>
      </w:pPr>
    </w:p>
    <w:p w14:paraId="43BE72ED" w14:textId="08F9CA8F" w:rsidR="00C24F7F" w:rsidRPr="00C24F7F" w:rsidRDefault="00C24F7F" w:rsidP="00C24F7F">
      <w:pPr>
        <w:spacing w:before="0" w:after="0" w:line="240" w:lineRule="auto"/>
        <w:contextualSpacing w:val="0"/>
        <w:jc w:val="left"/>
        <w:rPr>
          <w:rFonts w:eastAsia="Lucida Sans Unicode" w:cs="Arial"/>
          <w:b/>
          <w:bCs/>
          <w:szCs w:val="22"/>
        </w:rPr>
      </w:pPr>
      <w:r w:rsidRPr="00C24F7F">
        <w:rPr>
          <w:rFonts w:eastAsia="Lucida Sans Unicode" w:cs="Arial"/>
          <w:b/>
          <w:bCs/>
          <w:szCs w:val="22"/>
        </w:rPr>
        <w:t>B. Požadavky na technické práce a podklady:</w:t>
      </w:r>
    </w:p>
    <w:tbl>
      <w:tblPr>
        <w:tblOverlap w:val="never"/>
        <w:tblW w:w="9465" w:type="dxa"/>
        <w:tblInd w:w="-5" w:type="dxa"/>
        <w:tblLayout w:type="fixed"/>
        <w:tblCellMar>
          <w:left w:w="10" w:type="dxa"/>
          <w:right w:w="10" w:type="dxa"/>
        </w:tblCellMar>
        <w:tblLook w:val="04A0" w:firstRow="1" w:lastRow="0" w:firstColumn="1" w:lastColumn="0" w:noHBand="0" w:noVBand="1"/>
      </w:tblPr>
      <w:tblGrid>
        <w:gridCol w:w="3236"/>
        <w:gridCol w:w="3050"/>
        <w:gridCol w:w="3179"/>
      </w:tblGrid>
      <w:tr w:rsidR="00C24F7F" w:rsidRPr="00C24F7F" w14:paraId="00D2246B" w14:textId="77777777" w:rsidTr="00B245DF">
        <w:trPr>
          <w:trHeight w:val="282"/>
        </w:trPr>
        <w:tc>
          <w:tcPr>
            <w:tcW w:w="9465" w:type="dxa"/>
            <w:gridSpan w:val="3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  <w:shd w:val="clear" w:color="auto" w:fill="FFFFFF"/>
            <w:vAlign w:val="center"/>
            <w:hideMark/>
          </w:tcPr>
          <w:p w14:paraId="7C4BBE58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  <w:lang w:bidi="cs-CZ"/>
              </w:rPr>
              <w:t>Požadované počty průzkumných sond pro předběžný GTP</w:t>
            </w:r>
          </w:p>
        </w:tc>
      </w:tr>
      <w:tr w:rsidR="00C24F7F" w:rsidRPr="00C24F7F" w14:paraId="40A8B6C2" w14:textId="77777777" w:rsidTr="00B245DF">
        <w:trPr>
          <w:trHeight w:hRule="exact" w:val="278"/>
        </w:trPr>
        <w:tc>
          <w:tcPr>
            <w:tcW w:w="3236" w:type="dxa"/>
            <w:tcBorders>
              <w:top w:val="single" w:sz="4" w:space="0" w:color="auto"/>
              <w:left w:val="single" w:sz="4" w:space="0" w:color="auto"/>
              <w:bottom w:val="nil"/>
              <w:right w:val="nil"/>
            </w:tcBorders>
            <w:shd w:val="clear" w:color="auto" w:fill="FFFFFF"/>
            <w:vAlign w:val="center"/>
            <w:hideMark/>
          </w:tcPr>
          <w:p w14:paraId="18CBC676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  <w:lang w:bidi="cs-CZ"/>
              </w:rPr>
              <w:t>Geotechnické poměry</w:t>
            </w:r>
          </w:p>
        </w:tc>
        <w:tc>
          <w:tcPr>
            <w:tcW w:w="3050" w:type="dxa"/>
            <w:tcBorders>
              <w:top w:val="single" w:sz="4" w:space="0" w:color="auto"/>
              <w:left w:val="single" w:sz="4" w:space="0" w:color="auto"/>
              <w:bottom w:val="nil"/>
              <w:right w:val="nil"/>
            </w:tcBorders>
            <w:shd w:val="clear" w:color="auto" w:fill="FFFFFF"/>
            <w:vAlign w:val="center"/>
            <w:hideMark/>
          </w:tcPr>
          <w:p w14:paraId="5C894913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  <w:lang w:bidi="cs-CZ"/>
              </w:rPr>
              <w:t>Jednoduché</w:t>
            </w:r>
          </w:p>
        </w:tc>
        <w:tc>
          <w:tcPr>
            <w:tcW w:w="317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  <w:shd w:val="clear" w:color="auto" w:fill="FFFFFF"/>
            <w:vAlign w:val="center"/>
            <w:hideMark/>
          </w:tcPr>
          <w:p w14:paraId="19C549B0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  <w:lang w:bidi="cs-CZ"/>
              </w:rPr>
              <w:t>Složité</w:t>
            </w:r>
          </w:p>
        </w:tc>
      </w:tr>
      <w:tr w:rsidR="00C24F7F" w:rsidRPr="00C24F7F" w14:paraId="6E001BAD" w14:textId="77777777" w:rsidTr="00B245DF">
        <w:trPr>
          <w:trHeight w:hRule="exact" w:val="278"/>
        </w:trPr>
        <w:tc>
          <w:tcPr>
            <w:tcW w:w="3236" w:type="dxa"/>
            <w:tcBorders>
              <w:top w:val="single" w:sz="4" w:space="0" w:color="auto"/>
              <w:left w:val="single" w:sz="4" w:space="0" w:color="auto"/>
              <w:bottom w:val="nil"/>
              <w:right w:val="nil"/>
            </w:tcBorders>
            <w:shd w:val="clear" w:color="auto" w:fill="FFFFFF"/>
            <w:vAlign w:val="center"/>
            <w:hideMark/>
          </w:tcPr>
          <w:p w14:paraId="237817CE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  <w:lang w:bidi="cs-CZ"/>
              </w:rPr>
              <w:t>Hráz včetně zavázání hráze</w:t>
            </w:r>
          </w:p>
        </w:tc>
        <w:tc>
          <w:tcPr>
            <w:tcW w:w="3050" w:type="dxa"/>
            <w:tcBorders>
              <w:top w:val="single" w:sz="4" w:space="0" w:color="auto"/>
              <w:left w:val="single" w:sz="4" w:space="0" w:color="auto"/>
              <w:bottom w:val="nil"/>
              <w:right w:val="nil"/>
            </w:tcBorders>
            <w:shd w:val="clear" w:color="auto" w:fill="FFFFFF"/>
            <w:vAlign w:val="center"/>
            <w:hideMark/>
          </w:tcPr>
          <w:p w14:paraId="5135FFD1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  <w:lang w:bidi="cs-CZ"/>
              </w:rPr>
              <w:t>1 sonda - 100 m</w:t>
            </w:r>
          </w:p>
        </w:tc>
        <w:tc>
          <w:tcPr>
            <w:tcW w:w="317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  <w:shd w:val="clear" w:color="auto" w:fill="FFFFFF"/>
            <w:vAlign w:val="center"/>
            <w:hideMark/>
          </w:tcPr>
          <w:p w14:paraId="1FA3E7CB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  <w:lang w:bidi="cs-CZ"/>
              </w:rPr>
              <w:t>1 sonda - 50 m</w:t>
            </w:r>
          </w:p>
        </w:tc>
      </w:tr>
      <w:tr w:rsidR="00C24F7F" w:rsidRPr="00C24F7F" w14:paraId="24C4051A" w14:textId="77777777" w:rsidTr="00B245DF">
        <w:trPr>
          <w:trHeight w:hRule="exact" w:val="656"/>
        </w:trPr>
        <w:tc>
          <w:tcPr>
            <w:tcW w:w="3236" w:type="dxa"/>
            <w:tcBorders>
              <w:top w:val="single" w:sz="4" w:space="0" w:color="auto"/>
              <w:left w:val="single" w:sz="4" w:space="0" w:color="auto"/>
              <w:bottom w:val="nil"/>
              <w:right w:val="nil"/>
            </w:tcBorders>
            <w:shd w:val="clear" w:color="auto" w:fill="FFFFFF"/>
            <w:vAlign w:val="center"/>
            <w:hideMark/>
          </w:tcPr>
          <w:p w14:paraId="1532C040" w14:textId="328958AE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  <w:lang w:bidi="cs-CZ"/>
              </w:rPr>
              <w:t>Založení výpustního objektu, přelivu apod.</w:t>
            </w:r>
          </w:p>
        </w:tc>
        <w:tc>
          <w:tcPr>
            <w:tcW w:w="3050" w:type="dxa"/>
            <w:tcBorders>
              <w:top w:val="single" w:sz="4" w:space="0" w:color="auto"/>
              <w:left w:val="single" w:sz="4" w:space="0" w:color="auto"/>
              <w:bottom w:val="nil"/>
              <w:right w:val="nil"/>
            </w:tcBorders>
            <w:shd w:val="clear" w:color="auto" w:fill="FFFFFF"/>
            <w:vAlign w:val="center"/>
            <w:hideMark/>
          </w:tcPr>
          <w:p w14:paraId="5706093A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  <w:lang w:bidi="cs-CZ"/>
              </w:rPr>
              <w:t xml:space="preserve">Min. 1 sonda </w:t>
            </w:r>
          </w:p>
        </w:tc>
        <w:tc>
          <w:tcPr>
            <w:tcW w:w="317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  <w:shd w:val="clear" w:color="auto" w:fill="FFFFFF"/>
            <w:vAlign w:val="center"/>
            <w:hideMark/>
          </w:tcPr>
          <w:p w14:paraId="1D9CD5D5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  <w:lang w:bidi="cs-CZ"/>
              </w:rPr>
              <w:t>Min. 2 sondy</w:t>
            </w:r>
          </w:p>
        </w:tc>
      </w:tr>
      <w:tr w:rsidR="00C24F7F" w:rsidRPr="00C24F7F" w14:paraId="41243152" w14:textId="77777777" w:rsidTr="00B245DF">
        <w:trPr>
          <w:trHeight w:hRule="exact" w:val="1124"/>
        </w:trPr>
        <w:tc>
          <w:tcPr>
            <w:tcW w:w="3236" w:type="dxa"/>
            <w:tcBorders>
              <w:top w:val="single" w:sz="4" w:space="0" w:color="auto"/>
              <w:left w:val="single" w:sz="4" w:space="0" w:color="auto"/>
              <w:bottom w:val="nil"/>
              <w:right w:val="nil"/>
            </w:tcBorders>
            <w:shd w:val="clear" w:color="auto" w:fill="FFFFFF"/>
            <w:vAlign w:val="center"/>
            <w:hideMark/>
          </w:tcPr>
          <w:p w14:paraId="0F047D2E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  <w:lang w:bidi="cs-CZ"/>
              </w:rPr>
              <w:t>Hloubka sond pod hrází</w:t>
            </w:r>
          </w:p>
        </w:tc>
        <w:tc>
          <w:tcPr>
            <w:tcW w:w="3050" w:type="dxa"/>
            <w:tcBorders>
              <w:top w:val="single" w:sz="4" w:space="0" w:color="auto"/>
              <w:left w:val="single" w:sz="4" w:space="0" w:color="auto"/>
              <w:bottom w:val="nil"/>
              <w:right w:val="nil"/>
            </w:tcBorders>
            <w:shd w:val="clear" w:color="auto" w:fill="FFFFFF"/>
            <w:vAlign w:val="center"/>
            <w:hideMark/>
          </w:tcPr>
          <w:p w14:paraId="3A43132C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Podle výšky hráze a složitosti geologických poměrů (vždy ukončeno na dostatečně únosných vrstvách)</w:t>
            </w:r>
          </w:p>
        </w:tc>
        <w:tc>
          <w:tcPr>
            <w:tcW w:w="317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  <w:shd w:val="clear" w:color="auto" w:fill="FFFFFF"/>
            <w:vAlign w:val="center"/>
            <w:hideMark/>
          </w:tcPr>
          <w:p w14:paraId="3A434112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Podle výšky hráze a složitosti geologických poměrů (vždy ukončeno na dostatečně únosných vrstvách)</w:t>
            </w:r>
          </w:p>
        </w:tc>
      </w:tr>
      <w:tr w:rsidR="00C24F7F" w:rsidRPr="00C24F7F" w14:paraId="0EB94B02" w14:textId="77777777" w:rsidTr="00B245DF">
        <w:trPr>
          <w:trHeight w:hRule="exact" w:val="1409"/>
        </w:trPr>
        <w:tc>
          <w:tcPr>
            <w:tcW w:w="3236" w:type="dxa"/>
            <w:tcBorders>
              <w:top w:val="single" w:sz="4" w:space="0" w:color="auto"/>
              <w:left w:val="single" w:sz="4" w:space="0" w:color="auto"/>
              <w:bottom w:val="nil"/>
              <w:right w:val="nil"/>
            </w:tcBorders>
            <w:shd w:val="clear" w:color="auto" w:fill="FFFFFF"/>
            <w:vAlign w:val="center"/>
            <w:hideMark/>
          </w:tcPr>
          <w:p w14:paraId="2484F234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  <w:lang w:bidi="cs-CZ"/>
              </w:rPr>
              <w:t>Hloubka sond u výpustního objektu apod.</w:t>
            </w:r>
          </w:p>
        </w:tc>
        <w:tc>
          <w:tcPr>
            <w:tcW w:w="3050" w:type="dxa"/>
            <w:tcBorders>
              <w:top w:val="single" w:sz="4" w:space="0" w:color="auto"/>
              <w:left w:val="single" w:sz="4" w:space="0" w:color="auto"/>
              <w:bottom w:val="nil"/>
              <w:right w:val="nil"/>
            </w:tcBorders>
            <w:shd w:val="clear" w:color="auto" w:fill="FFFFFF"/>
            <w:vAlign w:val="center"/>
            <w:hideMark/>
          </w:tcPr>
          <w:p w14:paraId="1B4C7F72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Min. 2 až 3 m pod projektovanou základovou spárou (vždy ukončeno na dostatečně únosných vrstvách)</w:t>
            </w:r>
          </w:p>
        </w:tc>
        <w:tc>
          <w:tcPr>
            <w:tcW w:w="317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  <w:shd w:val="clear" w:color="auto" w:fill="FFFFFF"/>
            <w:vAlign w:val="center"/>
            <w:hideMark/>
          </w:tcPr>
          <w:p w14:paraId="60C207FC" w14:textId="20254472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Min. 2 až 3 m pod projektovanou základovou spárou (vždy ukončeno na</w:t>
            </w:r>
            <w:r w:rsidR="00B245DF">
              <w:rPr>
                <w:rFonts w:eastAsia="Lucida Sans Unicode" w:cs="Arial"/>
                <w:bCs/>
                <w:szCs w:val="22"/>
              </w:rPr>
              <w:t> </w:t>
            </w:r>
            <w:r w:rsidRPr="00C24F7F">
              <w:rPr>
                <w:rFonts w:eastAsia="Lucida Sans Unicode" w:cs="Arial"/>
                <w:bCs/>
                <w:szCs w:val="22"/>
              </w:rPr>
              <w:t>dostatečně únosných vrstvách)</w:t>
            </w:r>
          </w:p>
        </w:tc>
      </w:tr>
      <w:tr w:rsidR="00C24F7F" w:rsidRPr="00C24F7F" w14:paraId="20E5A8DF" w14:textId="77777777" w:rsidTr="00B245DF">
        <w:trPr>
          <w:trHeight w:hRule="exact" w:val="278"/>
        </w:trPr>
        <w:tc>
          <w:tcPr>
            <w:tcW w:w="3236" w:type="dxa"/>
            <w:tcBorders>
              <w:top w:val="single" w:sz="4" w:space="0" w:color="auto"/>
              <w:left w:val="single" w:sz="4" w:space="0" w:color="auto"/>
              <w:bottom w:val="nil"/>
              <w:right w:val="nil"/>
            </w:tcBorders>
            <w:shd w:val="clear" w:color="auto" w:fill="FFFFFF"/>
            <w:vAlign w:val="center"/>
            <w:hideMark/>
          </w:tcPr>
          <w:p w14:paraId="757F33E3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  <w:lang w:bidi="cs-CZ"/>
              </w:rPr>
              <w:t>Počet sond v zemníku</w:t>
            </w:r>
          </w:p>
        </w:tc>
        <w:tc>
          <w:tcPr>
            <w:tcW w:w="3050" w:type="dxa"/>
            <w:tcBorders>
              <w:top w:val="single" w:sz="4" w:space="0" w:color="auto"/>
              <w:left w:val="single" w:sz="4" w:space="0" w:color="auto"/>
              <w:bottom w:val="nil"/>
              <w:right w:val="nil"/>
            </w:tcBorders>
            <w:shd w:val="clear" w:color="auto" w:fill="FFFFFF"/>
            <w:vAlign w:val="center"/>
            <w:hideMark/>
          </w:tcPr>
          <w:p w14:paraId="2BF67318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  <w:lang w:bidi="cs-CZ"/>
              </w:rPr>
              <w:t>Min. 1 sonda na ha</w:t>
            </w:r>
          </w:p>
        </w:tc>
        <w:tc>
          <w:tcPr>
            <w:tcW w:w="3179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  <w:shd w:val="clear" w:color="auto" w:fill="FFFFFF"/>
            <w:vAlign w:val="center"/>
            <w:hideMark/>
          </w:tcPr>
          <w:p w14:paraId="28AA1B4A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  <w:lang w:bidi="cs-CZ"/>
              </w:rPr>
              <w:t>Min. 2 sondy na ha</w:t>
            </w:r>
          </w:p>
        </w:tc>
      </w:tr>
      <w:tr w:rsidR="00C24F7F" w:rsidRPr="00C24F7F" w14:paraId="3208AC31" w14:textId="77777777" w:rsidTr="00C66319">
        <w:trPr>
          <w:trHeight w:hRule="exact" w:val="1531"/>
        </w:trPr>
        <w:tc>
          <w:tcPr>
            <w:tcW w:w="323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nil"/>
            </w:tcBorders>
            <w:shd w:val="clear" w:color="auto" w:fill="FFFFFF"/>
            <w:vAlign w:val="center"/>
            <w:hideMark/>
          </w:tcPr>
          <w:p w14:paraId="258C3553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  <w:lang w:bidi="cs-CZ"/>
              </w:rPr>
              <w:t>Hloubka sond u objektů</w:t>
            </w:r>
          </w:p>
        </w:tc>
        <w:tc>
          <w:tcPr>
            <w:tcW w:w="305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nil"/>
            </w:tcBorders>
            <w:shd w:val="clear" w:color="auto" w:fill="FFFFFF"/>
            <w:vAlign w:val="center"/>
            <w:hideMark/>
          </w:tcPr>
          <w:p w14:paraId="0EE6817B" w14:textId="2AB6F33F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Do úrovně hladiny podzemní vody, nebo úrovně zemin konzistence měkké a kašovité</w:t>
            </w:r>
            <w:r w:rsidR="00B31761">
              <w:rPr>
                <w:rFonts w:eastAsia="Lucida Sans Unicode" w:cs="Arial"/>
                <w:bCs/>
                <w:szCs w:val="22"/>
              </w:rPr>
              <w:t xml:space="preserve"> (max. 5 metrů)</w:t>
            </w:r>
          </w:p>
        </w:tc>
        <w:tc>
          <w:tcPr>
            <w:tcW w:w="317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FFFFF"/>
            <w:vAlign w:val="center"/>
            <w:hideMark/>
          </w:tcPr>
          <w:p w14:paraId="3C01F45F" w14:textId="49F56AA3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Do úrovně hladiny podzemní vody, nebo úrovně zemin konzistence měkké a kašovité</w:t>
            </w:r>
            <w:r w:rsidR="00B31761">
              <w:rPr>
                <w:rFonts w:eastAsia="Lucida Sans Unicode" w:cs="Arial"/>
                <w:bCs/>
                <w:szCs w:val="22"/>
              </w:rPr>
              <w:t xml:space="preserve"> (max. 5 metrů)</w:t>
            </w:r>
          </w:p>
        </w:tc>
      </w:tr>
    </w:tbl>
    <w:p w14:paraId="29B3715B" w14:textId="77777777" w:rsidR="00893734" w:rsidRPr="00CC6328" w:rsidRDefault="00893734" w:rsidP="00C24F7F">
      <w:pPr>
        <w:spacing w:before="0" w:after="0" w:line="240" w:lineRule="auto"/>
        <w:contextualSpacing w:val="0"/>
        <w:jc w:val="left"/>
        <w:rPr>
          <w:rFonts w:eastAsia="Lucida Sans Unicode" w:cs="Arial"/>
          <w:bCs/>
          <w:szCs w:val="22"/>
        </w:rPr>
      </w:pPr>
    </w:p>
    <w:p w14:paraId="11C298D0" w14:textId="243EB94F" w:rsidR="00C24F7F" w:rsidRPr="00C24F7F" w:rsidRDefault="00C24F7F" w:rsidP="00C24F7F">
      <w:pPr>
        <w:spacing w:before="0" w:after="0" w:line="240" w:lineRule="auto"/>
        <w:contextualSpacing w:val="0"/>
        <w:jc w:val="left"/>
        <w:rPr>
          <w:rFonts w:eastAsia="Lucida Sans Unicode" w:cs="Arial"/>
          <w:bCs/>
          <w:szCs w:val="22"/>
        </w:rPr>
      </w:pPr>
      <w:r w:rsidRPr="00C24F7F">
        <w:rPr>
          <w:rFonts w:eastAsia="Lucida Sans Unicode" w:cs="Arial"/>
          <w:bCs/>
          <w:szCs w:val="22"/>
        </w:rPr>
        <w:t>Poznámka:</w:t>
      </w:r>
      <w:r w:rsidR="00893734" w:rsidRPr="00CC6328">
        <w:rPr>
          <w:rFonts w:eastAsia="Lucida Sans Unicode" w:cs="Arial"/>
          <w:bCs/>
          <w:szCs w:val="22"/>
        </w:rPr>
        <w:t xml:space="preserve"> </w:t>
      </w:r>
      <w:r w:rsidRPr="00C24F7F">
        <w:rPr>
          <w:rFonts w:eastAsia="Lucida Sans Unicode" w:cs="Arial"/>
          <w:bCs/>
          <w:szCs w:val="22"/>
        </w:rPr>
        <w:t>Součástí podkladů musí být informace o střetech zájmů chráněných zvláštními právními předpisy předané prokazatelnou formou.</w:t>
      </w:r>
    </w:p>
    <w:p w14:paraId="02C5F90A" w14:textId="77777777" w:rsidR="00C24F7F" w:rsidRPr="00C24F7F" w:rsidRDefault="00C24F7F" w:rsidP="00C24F7F">
      <w:pPr>
        <w:spacing w:before="0" w:after="0" w:line="240" w:lineRule="auto"/>
        <w:contextualSpacing w:val="0"/>
        <w:jc w:val="left"/>
        <w:rPr>
          <w:rFonts w:eastAsia="Lucida Sans Unicode" w:cs="Arial"/>
          <w:bCs/>
          <w:szCs w:val="22"/>
        </w:rPr>
      </w:pPr>
    </w:p>
    <w:p w14:paraId="27FA0CE2" w14:textId="77777777" w:rsidR="00C24F7F" w:rsidRPr="00C24F7F" w:rsidRDefault="00C24F7F" w:rsidP="00C24F7F">
      <w:pPr>
        <w:spacing w:before="0" w:after="0" w:line="240" w:lineRule="auto"/>
        <w:contextualSpacing w:val="0"/>
        <w:jc w:val="left"/>
        <w:rPr>
          <w:rFonts w:eastAsia="Lucida Sans Unicode" w:cs="Arial"/>
          <w:b/>
          <w:bCs/>
          <w:szCs w:val="22"/>
        </w:rPr>
      </w:pPr>
      <w:r w:rsidRPr="00C24F7F">
        <w:rPr>
          <w:rFonts w:eastAsia="Lucida Sans Unicode" w:cs="Arial"/>
          <w:b/>
          <w:bCs/>
          <w:szCs w:val="22"/>
        </w:rPr>
        <w:t>C. Požadavky na terénní měření a laboratorní zkoušky:</w:t>
      </w:r>
    </w:p>
    <w:p w14:paraId="3ECCFED0" w14:textId="7A454681" w:rsidR="00C24F7F" w:rsidRPr="00C24F7F" w:rsidRDefault="00C24F7F" w:rsidP="00B245DF">
      <w:pPr>
        <w:numPr>
          <w:ilvl w:val="0"/>
          <w:numId w:val="44"/>
        </w:numPr>
        <w:spacing w:before="0" w:after="0" w:line="240" w:lineRule="auto"/>
        <w:ind w:left="709"/>
        <w:contextualSpacing w:val="0"/>
        <w:rPr>
          <w:rFonts w:eastAsia="Lucida Sans Unicode" w:cs="Arial"/>
          <w:bCs/>
          <w:szCs w:val="22"/>
        </w:rPr>
      </w:pPr>
      <w:r w:rsidRPr="00C24F7F">
        <w:rPr>
          <w:rFonts w:eastAsia="Lucida Sans Unicode" w:cs="Arial"/>
          <w:bCs/>
          <w:szCs w:val="22"/>
        </w:rPr>
        <w:t>Výsledky technických prací doplnit dynamickými a statickými penetracemi za</w:t>
      </w:r>
      <w:r w:rsidR="00B245DF">
        <w:rPr>
          <w:rFonts w:eastAsia="Lucida Sans Unicode" w:cs="Arial"/>
          <w:bCs/>
          <w:szCs w:val="22"/>
        </w:rPr>
        <w:t> </w:t>
      </w:r>
      <w:r w:rsidRPr="00C24F7F">
        <w:rPr>
          <w:rFonts w:eastAsia="Lucida Sans Unicode" w:cs="Arial"/>
          <w:bCs/>
          <w:szCs w:val="22"/>
        </w:rPr>
        <w:t>účelem upřesnění geotechnických vlastností zemin pod tělesem hráze případně v</w:t>
      </w:r>
      <w:r w:rsidR="00B245DF">
        <w:rPr>
          <w:rFonts w:eastAsia="Lucida Sans Unicode" w:cs="Arial"/>
          <w:bCs/>
          <w:szCs w:val="22"/>
        </w:rPr>
        <w:t> </w:t>
      </w:r>
      <w:r w:rsidRPr="00C24F7F">
        <w:rPr>
          <w:rFonts w:eastAsia="Lucida Sans Unicode" w:cs="Arial"/>
          <w:bCs/>
          <w:szCs w:val="22"/>
        </w:rPr>
        <w:t>místě budoucího výpustního zařízení.</w:t>
      </w:r>
    </w:p>
    <w:p w14:paraId="59583AB1" w14:textId="0C9FB683" w:rsidR="00C24F7F" w:rsidRPr="00C24F7F" w:rsidRDefault="00C24F7F" w:rsidP="00B245DF">
      <w:pPr>
        <w:numPr>
          <w:ilvl w:val="0"/>
          <w:numId w:val="44"/>
        </w:numPr>
        <w:spacing w:before="0" w:after="0" w:line="240" w:lineRule="auto"/>
        <w:ind w:left="709"/>
        <w:contextualSpacing w:val="0"/>
        <w:rPr>
          <w:rFonts w:eastAsia="Lucida Sans Unicode" w:cs="Arial"/>
          <w:bCs/>
          <w:szCs w:val="22"/>
        </w:rPr>
      </w:pPr>
      <w:r w:rsidRPr="00C24F7F">
        <w:rPr>
          <w:rFonts w:eastAsia="Lucida Sans Unicode" w:cs="Arial"/>
          <w:bCs/>
          <w:szCs w:val="22"/>
        </w:rPr>
        <w:t xml:space="preserve">Laboratorní zkoušky zemin, skalních a </w:t>
      </w:r>
      <w:proofErr w:type="spellStart"/>
      <w:r w:rsidRPr="00C24F7F">
        <w:rPr>
          <w:rFonts w:eastAsia="Lucida Sans Unicode" w:cs="Arial"/>
          <w:bCs/>
          <w:szCs w:val="22"/>
        </w:rPr>
        <w:t>poloskalních</w:t>
      </w:r>
      <w:proofErr w:type="spellEnd"/>
      <w:r w:rsidRPr="00C24F7F">
        <w:rPr>
          <w:rFonts w:eastAsia="Lucida Sans Unicode" w:cs="Arial"/>
          <w:bCs/>
          <w:szCs w:val="22"/>
        </w:rPr>
        <w:t xml:space="preserve"> hornin se provádí v</w:t>
      </w:r>
      <w:r w:rsidR="00B245DF">
        <w:rPr>
          <w:rFonts w:eastAsia="Lucida Sans Unicode" w:cs="Arial"/>
          <w:bCs/>
          <w:szCs w:val="22"/>
        </w:rPr>
        <w:t> </w:t>
      </w:r>
      <w:r w:rsidRPr="00C24F7F">
        <w:rPr>
          <w:rFonts w:eastAsia="Lucida Sans Unicode" w:cs="Arial"/>
          <w:bCs/>
          <w:szCs w:val="22"/>
        </w:rPr>
        <w:t>rozsahu pro</w:t>
      </w:r>
      <w:r w:rsidR="00B245DF">
        <w:rPr>
          <w:rFonts w:eastAsia="Lucida Sans Unicode" w:cs="Arial"/>
          <w:bCs/>
          <w:szCs w:val="22"/>
        </w:rPr>
        <w:t> </w:t>
      </w:r>
      <w:r w:rsidRPr="00C24F7F">
        <w:rPr>
          <w:rFonts w:eastAsia="Lucida Sans Unicode" w:cs="Arial"/>
          <w:bCs/>
          <w:szCs w:val="22"/>
        </w:rPr>
        <w:t>stanovení popisných vlastností jednotlivých typů zemin a</w:t>
      </w:r>
      <w:r w:rsidR="00B245DF">
        <w:rPr>
          <w:rFonts w:eastAsia="Lucida Sans Unicode" w:cs="Arial"/>
          <w:bCs/>
          <w:szCs w:val="22"/>
        </w:rPr>
        <w:t> </w:t>
      </w:r>
      <w:r w:rsidRPr="00C24F7F">
        <w:rPr>
          <w:rFonts w:eastAsia="Lucida Sans Unicode" w:cs="Arial"/>
          <w:bCs/>
          <w:szCs w:val="22"/>
        </w:rPr>
        <w:t>k</w:t>
      </w:r>
      <w:r w:rsidR="00B245DF">
        <w:rPr>
          <w:rFonts w:eastAsia="Lucida Sans Unicode" w:cs="Arial"/>
          <w:bCs/>
          <w:szCs w:val="22"/>
        </w:rPr>
        <w:t> </w:t>
      </w:r>
      <w:r w:rsidRPr="00C24F7F">
        <w:rPr>
          <w:rFonts w:eastAsia="Lucida Sans Unicode" w:cs="Arial"/>
          <w:bCs/>
          <w:szCs w:val="22"/>
        </w:rPr>
        <w:t>jejich zařazení do</w:t>
      </w:r>
      <w:r w:rsidR="00B245DF">
        <w:rPr>
          <w:rFonts w:eastAsia="Lucida Sans Unicode" w:cs="Arial"/>
          <w:bCs/>
          <w:szCs w:val="22"/>
        </w:rPr>
        <w:t> </w:t>
      </w:r>
      <w:r w:rsidRPr="00C24F7F">
        <w:rPr>
          <w:rFonts w:eastAsia="Lucida Sans Unicode" w:cs="Arial"/>
          <w:bCs/>
          <w:szCs w:val="22"/>
        </w:rPr>
        <w:t>klasifikačního systému (ČSN</w:t>
      </w:r>
      <w:r w:rsidR="00BB4BDA">
        <w:rPr>
          <w:rFonts w:eastAsia="Lucida Sans Unicode" w:cs="Arial"/>
          <w:bCs/>
          <w:szCs w:val="22"/>
        </w:rPr>
        <w:t> </w:t>
      </w:r>
      <w:r w:rsidRPr="00C24F7F">
        <w:rPr>
          <w:rFonts w:eastAsia="Lucida Sans Unicode" w:cs="Arial"/>
          <w:bCs/>
          <w:szCs w:val="22"/>
        </w:rPr>
        <w:t>75</w:t>
      </w:r>
      <w:r w:rsidR="00B245DF">
        <w:rPr>
          <w:rFonts w:eastAsia="Lucida Sans Unicode" w:cs="Arial"/>
          <w:bCs/>
          <w:szCs w:val="22"/>
        </w:rPr>
        <w:t> </w:t>
      </w:r>
      <w:r w:rsidRPr="00C24F7F">
        <w:rPr>
          <w:rFonts w:eastAsia="Lucida Sans Unicode" w:cs="Arial"/>
          <w:bCs/>
          <w:szCs w:val="22"/>
        </w:rPr>
        <w:t>2410, ČSN</w:t>
      </w:r>
      <w:r w:rsidR="00BB4BDA">
        <w:rPr>
          <w:rFonts w:eastAsia="Lucida Sans Unicode" w:cs="Arial"/>
          <w:bCs/>
          <w:szCs w:val="22"/>
        </w:rPr>
        <w:t> </w:t>
      </w:r>
      <w:r w:rsidRPr="00C24F7F">
        <w:rPr>
          <w:rFonts w:eastAsia="Lucida Sans Unicode" w:cs="Arial"/>
          <w:bCs/>
          <w:szCs w:val="22"/>
        </w:rPr>
        <w:t>73</w:t>
      </w:r>
      <w:r w:rsidR="00B245DF">
        <w:rPr>
          <w:rFonts w:eastAsia="Lucida Sans Unicode" w:cs="Arial"/>
          <w:bCs/>
          <w:szCs w:val="22"/>
        </w:rPr>
        <w:t> </w:t>
      </w:r>
      <w:r w:rsidRPr="00C24F7F">
        <w:rPr>
          <w:rFonts w:eastAsia="Lucida Sans Unicode" w:cs="Arial"/>
          <w:bCs/>
          <w:szCs w:val="22"/>
        </w:rPr>
        <w:t>6133, ČSN</w:t>
      </w:r>
      <w:r w:rsidR="00BB4BDA">
        <w:rPr>
          <w:rFonts w:eastAsia="Lucida Sans Unicode" w:cs="Arial"/>
          <w:bCs/>
          <w:szCs w:val="22"/>
        </w:rPr>
        <w:t> </w:t>
      </w:r>
      <w:r w:rsidRPr="00C24F7F">
        <w:rPr>
          <w:rFonts w:eastAsia="Lucida Sans Unicode" w:cs="Arial"/>
          <w:bCs/>
          <w:szCs w:val="22"/>
        </w:rPr>
        <w:t>ISO</w:t>
      </w:r>
      <w:r w:rsidR="00BB4BDA">
        <w:rPr>
          <w:rFonts w:eastAsia="Lucida Sans Unicode" w:cs="Arial"/>
          <w:bCs/>
          <w:szCs w:val="22"/>
        </w:rPr>
        <w:t> </w:t>
      </w:r>
      <w:r w:rsidRPr="00C24F7F">
        <w:rPr>
          <w:rFonts w:eastAsia="Lucida Sans Unicode" w:cs="Arial"/>
          <w:bCs/>
          <w:szCs w:val="22"/>
        </w:rPr>
        <w:t>4688-2). Na</w:t>
      </w:r>
      <w:r w:rsidR="00B245DF">
        <w:rPr>
          <w:rFonts w:eastAsia="Lucida Sans Unicode" w:cs="Arial"/>
          <w:bCs/>
          <w:szCs w:val="22"/>
        </w:rPr>
        <w:t> </w:t>
      </w:r>
      <w:r w:rsidRPr="00C24F7F">
        <w:rPr>
          <w:rFonts w:eastAsia="Lucida Sans Unicode" w:cs="Arial"/>
          <w:bCs/>
          <w:szCs w:val="22"/>
        </w:rPr>
        <w:t>základě provedených laboratorních rozborů zeminy zařadit podle použitelnosti podle parametrů:</w:t>
      </w:r>
    </w:p>
    <w:p w14:paraId="28D07CEE" w14:textId="659BAB36" w:rsidR="00C24F7F" w:rsidRPr="00C24F7F" w:rsidRDefault="00C24F7F" w:rsidP="00B245DF">
      <w:pPr>
        <w:spacing w:before="0" w:after="0" w:line="240" w:lineRule="auto"/>
        <w:ind w:left="1134"/>
        <w:contextualSpacing w:val="0"/>
        <w:rPr>
          <w:rFonts w:eastAsia="Lucida Sans Unicode" w:cs="Arial"/>
          <w:bCs/>
          <w:szCs w:val="22"/>
        </w:rPr>
      </w:pPr>
      <w:r w:rsidRPr="00C24F7F">
        <w:rPr>
          <w:rFonts w:eastAsia="Lucida Sans Unicode" w:cs="Arial"/>
          <w:bCs/>
          <w:szCs w:val="22"/>
        </w:rPr>
        <w:t>– zeminy nevhodné pro výstavbu hráze ani těsnící části hráze</w:t>
      </w:r>
      <w:r w:rsidR="00870E83">
        <w:rPr>
          <w:rFonts w:eastAsia="Lucida Sans Unicode" w:cs="Arial"/>
          <w:bCs/>
          <w:szCs w:val="22"/>
        </w:rPr>
        <w:t>,</w:t>
      </w:r>
    </w:p>
    <w:p w14:paraId="61558E20" w14:textId="20042058" w:rsidR="00C24F7F" w:rsidRPr="00C24F7F" w:rsidRDefault="00C24F7F" w:rsidP="00B245DF">
      <w:pPr>
        <w:spacing w:before="0" w:after="0" w:line="240" w:lineRule="auto"/>
        <w:ind w:left="1134"/>
        <w:contextualSpacing w:val="0"/>
        <w:rPr>
          <w:rFonts w:eastAsia="Lucida Sans Unicode" w:cs="Arial"/>
          <w:bCs/>
          <w:szCs w:val="22"/>
        </w:rPr>
      </w:pPr>
      <w:r w:rsidRPr="00C24F7F">
        <w:rPr>
          <w:rFonts w:eastAsia="Lucida Sans Unicode" w:cs="Arial"/>
          <w:bCs/>
          <w:szCs w:val="22"/>
        </w:rPr>
        <w:t>– zeminy vhodné do homogenní hráze</w:t>
      </w:r>
      <w:r w:rsidR="00870E83">
        <w:rPr>
          <w:rFonts w:eastAsia="Lucida Sans Unicode" w:cs="Arial"/>
          <w:bCs/>
          <w:szCs w:val="22"/>
        </w:rPr>
        <w:t>,</w:t>
      </w:r>
    </w:p>
    <w:p w14:paraId="2A3A4F66" w14:textId="59598EC2" w:rsidR="00C24F7F" w:rsidRPr="00C24F7F" w:rsidRDefault="00C24F7F" w:rsidP="00B245DF">
      <w:pPr>
        <w:spacing w:before="0" w:after="0" w:line="240" w:lineRule="auto"/>
        <w:ind w:left="1134"/>
        <w:contextualSpacing w:val="0"/>
        <w:rPr>
          <w:rFonts w:eastAsia="Lucida Sans Unicode" w:cs="Arial"/>
          <w:bCs/>
          <w:szCs w:val="22"/>
        </w:rPr>
      </w:pPr>
      <w:r w:rsidRPr="00C24F7F">
        <w:rPr>
          <w:rFonts w:eastAsia="Lucida Sans Unicode" w:cs="Arial"/>
          <w:bCs/>
          <w:szCs w:val="22"/>
        </w:rPr>
        <w:lastRenderedPageBreak/>
        <w:t>– zeminy vhodné do těsnicí části hráze</w:t>
      </w:r>
      <w:r w:rsidR="00870E83">
        <w:rPr>
          <w:rFonts w:eastAsia="Lucida Sans Unicode" w:cs="Arial"/>
          <w:bCs/>
          <w:szCs w:val="22"/>
        </w:rPr>
        <w:t>,</w:t>
      </w:r>
    </w:p>
    <w:p w14:paraId="1A04B381" w14:textId="09CD463A" w:rsidR="00C24F7F" w:rsidRPr="00C24F7F" w:rsidRDefault="00C24F7F" w:rsidP="00B245DF">
      <w:pPr>
        <w:spacing w:before="0" w:after="0" w:line="240" w:lineRule="auto"/>
        <w:ind w:left="1134"/>
        <w:contextualSpacing w:val="0"/>
        <w:rPr>
          <w:rFonts w:eastAsia="Lucida Sans Unicode" w:cs="Arial"/>
          <w:bCs/>
          <w:szCs w:val="22"/>
        </w:rPr>
      </w:pPr>
      <w:r w:rsidRPr="00C24F7F">
        <w:rPr>
          <w:rFonts w:eastAsia="Lucida Sans Unicode" w:cs="Arial"/>
          <w:bCs/>
          <w:szCs w:val="22"/>
        </w:rPr>
        <w:t>– zeminy vhodné do stabilizační části hráze</w:t>
      </w:r>
      <w:r w:rsidR="00870E83">
        <w:rPr>
          <w:rFonts w:eastAsia="Lucida Sans Unicode" w:cs="Arial"/>
          <w:bCs/>
          <w:szCs w:val="22"/>
        </w:rPr>
        <w:t>,</w:t>
      </w:r>
    </w:p>
    <w:p w14:paraId="41671F39" w14:textId="230BD924" w:rsidR="00C24F7F" w:rsidRPr="00C24F7F" w:rsidRDefault="00C24F7F" w:rsidP="00B245DF">
      <w:pPr>
        <w:spacing w:before="0" w:after="0" w:line="240" w:lineRule="auto"/>
        <w:ind w:left="1134"/>
        <w:contextualSpacing w:val="0"/>
        <w:rPr>
          <w:rFonts w:eastAsia="Lucida Sans Unicode" w:cs="Arial"/>
          <w:bCs/>
          <w:szCs w:val="22"/>
        </w:rPr>
      </w:pPr>
      <w:r w:rsidRPr="00C24F7F">
        <w:rPr>
          <w:rFonts w:eastAsia="Lucida Sans Unicode" w:cs="Arial"/>
          <w:bCs/>
          <w:szCs w:val="22"/>
        </w:rPr>
        <w:t>– propustnost zemin v podloží hráze</w:t>
      </w:r>
      <w:r w:rsidR="00870E83">
        <w:rPr>
          <w:rFonts w:eastAsia="Lucida Sans Unicode" w:cs="Arial"/>
          <w:bCs/>
          <w:szCs w:val="22"/>
        </w:rPr>
        <w:t>,</w:t>
      </w:r>
    </w:p>
    <w:p w14:paraId="2C25B2DD" w14:textId="18960B27" w:rsidR="00C24F7F" w:rsidRPr="00C24F7F" w:rsidRDefault="00C24F7F" w:rsidP="00B245DF">
      <w:pPr>
        <w:spacing w:before="0" w:after="0" w:line="240" w:lineRule="auto"/>
        <w:ind w:left="1134"/>
        <w:contextualSpacing w:val="0"/>
        <w:rPr>
          <w:rFonts w:eastAsia="Lucida Sans Unicode" w:cs="Arial"/>
          <w:bCs/>
          <w:szCs w:val="22"/>
        </w:rPr>
      </w:pPr>
      <w:r w:rsidRPr="00C24F7F">
        <w:rPr>
          <w:rFonts w:eastAsia="Lucida Sans Unicode" w:cs="Arial"/>
          <w:bCs/>
          <w:szCs w:val="22"/>
        </w:rPr>
        <w:t>– geomechanické parametry zemin z podloží výpustního objektu</w:t>
      </w:r>
      <w:r w:rsidR="00870E83">
        <w:rPr>
          <w:rFonts w:eastAsia="Lucida Sans Unicode" w:cs="Arial"/>
          <w:bCs/>
          <w:szCs w:val="22"/>
        </w:rPr>
        <w:t>,</w:t>
      </w:r>
    </w:p>
    <w:p w14:paraId="3D4B8401" w14:textId="77777777" w:rsidR="00C24F7F" w:rsidRPr="00C24F7F" w:rsidRDefault="00C24F7F" w:rsidP="00B245DF">
      <w:pPr>
        <w:spacing w:before="0" w:after="0" w:line="240" w:lineRule="auto"/>
        <w:ind w:left="1134"/>
        <w:contextualSpacing w:val="0"/>
        <w:rPr>
          <w:rFonts w:eastAsia="Lucida Sans Unicode" w:cs="Arial"/>
          <w:bCs/>
          <w:szCs w:val="22"/>
        </w:rPr>
      </w:pPr>
      <w:r w:rsidRPr="00C24F7F">
        <w:rPr>
          <w:rFonts w:eastAsia="Lucida Sans Unicode" w:cs="Arial"/>
          <w:bCs/>
          <w:szCs w:val="22"/>
        </w:rPr>
        <w:t xml:space="preserve">– ověření geotechnických parametrů zemin ze zemníku (zrnitost, vlhkost, </w:t>
      </w:r>
      <w:proofErr w:type="spellStart"/>
      <w:r w:rsidRPr="00C24F7F">
        <w:rPr>
          <w:rFonts w:eastAsia="Lucida Sans Unicode" w:cs="Arial"/>
          <w:bCs/>
          <w:szCs w:val="22"/>
        </w:rPr>
        <w:t>Proctor</w:t>
      </w:r>
      <w:proofErr w:type="spellEnd"/>
      <w:r w:rsidRPr="00C24F7F">
        <w:rPr>
          <w:rFonts w:eastAsia="Lucida Sans Unicode" w:cs="Arial"/>
          <w:bCs/>
          <w:szCs w:val="22"/>
        </w:rPr>
        <w:t xml:space="preserve"> standard, propustnost).</w:t>
      </w:r>
    </w:p>
    <w:p w14:paraId="1513EB4A" w14:textId="4C6517C6" w:rsidR="00C24F7F" w:rsidRPr="00CC6328" w:rsidRDefault="00C24F7F" w:rsidP="00B245DF">
      <w:pPr>
        <w:numPr>
          <w:ilvl w:val="0"/>
          <w:numId w:val="44"/>
        </w:numPr>
        <w:spacing w:before="0" w:after="0" w:line="240" w:lineRule="auto"/>
        <w:ind w:left="709"/>
        <w:contextualSpacing w:val="0"/>
        <w:rPr>
          <w:rFonts w:eastAsia="Lucida Sans Unicode" w:cs="Arial"/>
          <w:bCs/>
          <w:szCs w:val="22"/>
        </w:rPr>
      </w:pPr>
      <w:r w:rsidRPr="00C24F7F">
        <w:rPr>
          <w:rFonts w:eastAsia="Lucida Sans Unicode" w:cs="Arial"/>
          <w:bCs/>
          <w:szCs w:val="22"/>
        </w:rPr>
        <w:t>V místech stavebních objektů je nutné odebrat vzorky podzemní vody za účelem stanovení chemické agresivity prostředí na beton podle ČSN</w:t>
      </w:r>
      <w:r w:rsidR="00BB4BDA">
        <w:rPr>
          <w:rFonts w:eastAsia="Lucida Sans Unicode" w:cs="Arial"/>
          <w:bCs/>
          <w:szCs w:val="22"/>
        </w:rPr>
        <w:t> </w:t>
      </w:r>
      <w:r w:rsidRPr="00C24F7F">
        <w:rPr>
          <w:rFonts w:eastAsia="Lucida Sans Unicode" w:cs="Arial"/>
          <w:bCs/>
          <w:szCs w:val="22"/>
        </w:rPr>
        <w:t>EN</w:t>
      </w:r>
      <w:r w:rsidR="00BB4BDA">
        <w:rPr>
          <w:rFonts w:eastAsia="Lucida Sans Unicode" w:cs="Arial"/>
          <w:bCs/>
          <w:szCs w:val="22"/>
        </w:rPr>
        <w:t> </w:t>
      </w:r>
      <w:r w:rsidRPr="00C24F7F">
        <w:rPr>
          <w:rFonts w:eastAsia="Lucida Sans Unicode" w:cs="Arial"/>
          <w:bCs/>
          <w:szCs w:val="22"/>
        </w:rPr>
        <w:t>206 +A2</w:t>
      </w:r>
      <w:r w:rsidR="00BB4BDA">
        <w:rPr>
          <w:rFonts w:eastAsia="Lucida Sans Unicode" w:cs="Arial"/>
          <w:bCs/>
          <w:szCs w:val="22"/>
        </w:rPr>
        <w:t> </w:t>
      </w:r>
      <w:r w:rsidRPr="00C24F7F">
        <w:rPr>
          <w:rFonts w:eastAsia="Lucida Sans Unicode" w:cs="Arial"/>
          <w:bCs/>
          <w:szCs w:val="22"/>
        </w:rPr>
        <w:t>(73</w:t>
      </w:r>
      <w:r w:rsidR="00B245DF">
        <w:rPr>
          <w:rFonts w:eastAsia="Lucida Sans Unicode" w:cs="Arial"/>
          <w:bCs/>
          <w:szCs w:val="22"/>
        </w:rPr>
        <w:t> </w:t>
      </w:r>
      <w:r w:rsidRPr="00C24F7F">
        <w:rPr>
          <w:rFonts w:eastAsia="Lucida Sans Unicode" w:cs="Arial"/>
          <w:bCs/>
          <w:szCs w:val="22"/>
        </w:rPr>
        <w:t>2403) nebo</w:t>
      </w:r>
      <w:r w:rsidR="00B245DF">
        <w:rPr>
          <w:rFonts w:eastAsia="Lucida Sans Unicode" w:cs="Arial"/>
          <w:bCs/>
          <w:szCs w:val="22"/>
        </w:rPr>
        <w:t> </w:t>
      </w:r>
      <w:r w:rsidRPr="00C24F7F">
        <w:rPr>
          <w:rFonts w:eastAsia="Lucida Sans Unicode" w:cs="Arial"/>
          <w:bCs/>
          <w:szCs w:val="22"/>
        </w:rPr>
        <w:t>dle aktuálně platné ČSN</w:t>
      </w:r>
      <w:r w:rsidR="00B245DF">
        <w:rPr>
          <w:rFonts w:eastAsia="Lucida Sans Unicode" w:cs="Arial"/>
          <w:bCs/>
          <w:szCs w:val="22"/>
        </w:rPr>
        <w:t>.</w:t>
      </w:r>
    </w:p>
    <w:p w14:paraId="6A0EB3BE" w14:textId="77777777" w:rsidR="00CC6328" w:rsidRPr="00C24F7F" w:rsidRDefault="00CC6328" w:rsidP="00967C87">
      <w:pPr>
        <w:spacing w:before="0" w:after="0" w:line="240" w:lineRule="auto"/>
        <w:contextualSpacing w:val="0"/>
        <w:jc w:val="left"/>
        <w:rPr>
          <w:rFonts w:eastAsia="Lucida Sans Unicode" w:cs="Arial"/>
          <w:bCs/>
          <w:szCs w:val="22"/>
        </w:rPr>
      </w:pPr>
    </w:p>
    <w:p w14:paraId="38362FF4" w14:textId="53CCC226" w:rsidR="00C24F7F" w:rsidRPr="00C24F7F" w:rsidRDefault="00CC6328" w:rsidP="00C24F7F">
      <w:pPr>
        <w:spacing w:before="0" w:after="0" w:line="240" w:lineRule="auto"/>
        <w:contextualSpacing w:val="0"/>
        <w:jc w:val="left"/>
        <w:rPr>
          <w:rFonts w:eastAsia="Lucida Sans Unicode" w:cs="Arial"/>
          <w:bCs/>
          <w:szCs w:val="22"/>
        </w:rPr>
      </w:pPr>
      <w:r w:rsidRPr="00C24F7F">
        <w:rPr>
          <w:rFonts w:eastAsia="Lucida Sans Unicode" w:cs="Arial"/>
          <w:b/>
          <w:bCs/>
          <w:szCs w:val="22"/>
        </w:rPr>
        <w:t>D. Závěrečná zpráva o předběžném průzkumu obsahuje:</w:t>
      </w:r>
    </w:p>
    <w:tbl>
      <w:tblPr>
        <w:tblW w:w="9611" w:type="dxa"/>
        <w:tblInd w:w="-8" w:type="dxa"/>
        <w:tblLayout w:type="fixed"/>
        <w:tblLook w:val="01E0" w:firstRow="1" w:lastRow="1" w:firstColumn="1" w:lastColumn="1" w:noHBand="0" w:noVBand="0"/>
      </w:tblPr>
      <w:tblGrid>
        <w:gridCol w:w="709"/>
        <w:gridCol w:w="8902"/>
      </w:tblGrid>
      <w:tr w:rsidR="000873D4" w:rsidRPr="00C24F7F" w14:paraId="098ECEF2" w14:textId="77777777" w:rsidTr="00B245DF">
        <w:trPr>
          <w:trHeight w:hRule="exact" w:val="602"/>
        </w:trPr>
        <w:tc>
          <w:tcPr>
            <w:tcW w:w="709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489B7C3E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center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1)</w:t>
            </w:r>
          </w:p>
        </w:tc>
        <w:tc>
          <w:tcPr>
            <w:tcW w:w="8902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0FFA1F48" w14:textId="1804C281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Vyšetření inženýrskogeologických a hydrogeologických poměrů v podloží hráze a</w:t>
            </w:r>
            <w:r w:rsidR="00B245DF">
              <w:rPr>
                <w:rFonts w:eastAsia="Lucida Sans Unicode" w:cs="Arial"/>
                <w:bCs/>
                <w:szCs w:val="22"/>
              </w:rPr>
              <w:t> </w:t>
            </w:r>
            <w:r w:rsidRPr="00C24F7F">
              <w:rPr>
                <w:rFonts w:eastAsia="Lucida Sans Unicode" w:cs="Arial"/>
                <w:bCs/>
                <w:szCs w:val="22"/>
              </w:rPr>
              <w:t>výpustního objektu</w:t>
            </w:r>
            <w:r w:rsidR="00870E83">
              <w:rPr>
                <w:rFonts w:eastAsia="Lucida Sans Unicode" w:cs="Arial"/>
                <w:bCs/>
                <w:szCs w:val="22"/>
              </w:rPr>
              <w:t>.</w:t>
            </w:r>
          </w:p>
        </w:tc>
      </w:tr>
      <w:tr w:rsidR="000873D4" w:rsidRPr="00C24F7F" w14:paraId="5FEB657E" w14:textId="77777777" w:rsidTr="00B245DF">
        <w:trPr>
          <w:trHeight w:hRule="exact" w:val="594"/>
        </w:trPr>
        <w:tc>
          <w:tcPr>
            <w:tcW w:w="709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46A5DFD2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center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2)</w:t>
            </w:r>
          </w:p>
        </w:tc>
        <w:tc>
          <w:tcPr>
            <w:tcW w:w="8902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6488672F" w14:textId="56FB2523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Návrh založení objektů a stanovení stupně chemicky agresivního prostředí v zeminách a</w:t>
            </w:r>
            <w:r w:rsidR="00B245DF">
              <w:rPr>
                <w:rFonts w:eastAsia="Lucida Sans Unicode" w:cs="Arial"/>
                <w:bCs/>
                <w:szCs w:val="22"/>
              </w:rPr>
              <w:t> </w:t>
            </w:r>
            <w:r w:rsidRPr="00C24F7F">
              <w:rPr>
                <w:rFonts w:eastAsia="Lucida Sans Unicode" w:cs="Arial"/>
                <w:bCs/>
                <w:szCs w:val="22"/>
              </w:rPr>
              <w:t>podzemní vodě (ČSN EN 206 +A2 (73</w:t>
            </w:r>
            <w:r w:rsidR="00B245DF">
              <w:rPr>
                <w:rFonts w:eastAsia="Lucida Sans Unicode" w:cs="Arial"/>
                <w:bCs/>
                <w:szCs w:val="22"/>
              </w:rPr>
              <w:t> </w:t>
            </w:r>
            <w:r w:rsidRPr="00C24F7F">
              <w:rPr>
                <w:rFonts w:eastAsia="Lucida Sans Unicode" w:cs="Arial"/>
                <w:bCs/>
                <w:szCs w:val="22"/>
              </w:rPr>
              <w:t>2403) nebo dle aktuálně platné ČSN)</w:t>
            </w:r>
            <w:r w:rsidR="00870E83">
              <w:rPr>
                <w:rFonts w:eastAsia="Lucida Sans Unicode" w:cs="Arial"/>
                <w:bCs/>
                <w:szCs w:val="22"/>
              </w:rPr>
              <w:t>.</w:t>
            </w:r>
          </w:p>
        </w:tc>
      </w:tr>
      <w:tr w:rsidR="000873D4" w:rsidRPr="00C24F7F" w14:paraId="17ECD592" w14:textId="77777777" w:rsidTr="00B245DF">
        <w:trPr>
          <w:trHeight w:hRule="exact" w:val="856"/>
        </w:trPr>
        <w:tc>
          <w:tcPr>
            <w:tcW w:w="709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64A1706F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center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3)</w:t>
            </w:r>
          </w:p>
        </w:tc>
        <w:tc>
          <w:tcPr>
            <w:tcW w:w="8902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20632E1D" w14:textId="57E5A29B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Doporučení založení hráze s ohledem na zavázání hráze do podloží, propustnost zemin pod hrází a nejbližším okolí, zhodnocení parametrů zemin pod hrází z hlediska posouzení mezních stavů, doporučení zavázání hráze do svahů na konci hráze</w:t>
            </w:r>
            <w:r w:rsidR="00870E83">
              <w:rPr>
                <w:rFonts w:eastAsia="Lucida Sans Unicode" w:cs="Arial"/>
                <w:bCs/>
                <w:szCs w:val="22"/>
              </w:rPr>
              <w:t>.</w:t>
            </w:r>
          </w:p>
        </w:tc>
      </w:tr>
      <w:tr w:rsidR="000873D4" w:rsidRPr="00C24F7F" w14:paraId="2EA622BB" w14:textId="77777777" w:rsidTr="00B245DF">
        <w:trPr>
          <w:trHeight w:hRule="exact" w:val="547"/>
        </w:trPr>
        <w:tc>
          <w:tcPr>
            <w:tcW w:w="709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73C9FD01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center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4)</w:t>
            </w:r>
          </w:p>
        </w:tc>
        <w:tc>
          <w:tcPr>
            <w:tcW w:w="8902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26FC0DB2" w14:textId="0DAF4E85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Zhodnocení použitelnosti zemin a hornin ze zemníků jako sypaniny (ČSN</w:t>
            </w:r>
            <w:r w:rsidR="00BB4BDA">
              <w:rPr>
                <w:rFonts w:eastAsia="Lucida Sans Unicode" w:cs="Arial"/>
                <w:bCs/>
                <w:szCs w:val="22"/>
              </w:rPr>
              <w:t> </w:t>
            </w:r>
            <w:r w:rsidRPr="00C24F7F">
              <w:rPr>
                <w:rFonts w:eastAsia="Lucida Sans Unicode" w:cs="Arial"/>
                <w:bCs/>
                <w:szCs w:val="22"/>
              </w:rPr>
              <w:t>73</w:t>
            </w:r>
            <w:r w:rsidR="00B245DF">
              <w:rPr>
                <w:rFonts w:eastAsia="Lucida Sans Unicode" w:cs="Arial"/>
                <w:bCs/>
                <w:szCs w:val="22"/>
              </w:rPr>
              <w:t> </w:t>
            </w:r>
            <w:r w:rsidRPr="00C24F7F">
              <w:rPr>
                <w:rFonts w:eastAsia="Lucida Sans Unicode" w:cs="Arial"/>
                <w:bCs/>
                <w:szCs w:val="22"/>
              </w:rPr>
              <w:t>6133 a</w:t>
            </w:r>
            <w:r w:rsidR="00B245DF">
              <w:rPr>
                <w:rFonts w:eastAsia="Lucida Sans Unicode" w:cs="Arial"/>
                <w:bCs/>
                <w:szCs w:val="22"/>
              </w:rPr>
              <w:t> </w:t>
            </w:r>
            <w:r w:rsidRPr="00C24F7F">
              <w:rPr>
                <w:rFonts w:eastAsia="Lucida Sans Unicode" w:cs="Arial"/>
                <w:bCs/>
                <w:szCs w:val="22"/>
              </w:rPr>
              <w:t>ČSN 75</w:t>
            </w:r>
            <w:r w:rsidR="00B245DF">
              <w:rPr>
                <w:rFonts w:eastAsia="Lucida Sans Unicode" w:cs="Arial"/>
                <w:bCs/>
                <w:szCs w:val="22"/>
              </w:rPr>
              <w:t> </w:t>
            </w:r>
            <w:r w:rsidRPr="00C24F7F">
              <w:rPr>
                <w:rFonts w:eastAsia="Lucida Sans Unicode" w:cs="Arial"/>
                <w:bCs/>
                <w:szCs w:val="22"/>
              </w:rPr>
              <w:t>2410) průzkumu</w:t>
            </w:r>
            <w:r w:rsidR="00870E83">
              <w:rPr>
                <w:rFonts w:eastAsia="Lucida Sans Unicode" w:cs="Arial"/>
                <w:bCs/>
                <w:szCs w:val="22"/>
              </w:rPr>
              <w:t>.</w:t>
            </w:r>
          </w:p>
        </w:tc>
      </w:tr>
      <w:tr w:rsidR="000873D4" w:rsidRPr="00C24F7F" w14:paraId="11E3F343" w14:textId="77777777" w:rsidTr="00B245DF">
        <w:trPr>
          <w:trHeight w:hRule="exact" w:val="561"/>
        </w:trPr>
        <w:tc>
          <w:tcPr>
            <w:tcW w:w="709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368F3B32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center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5)</w:t>
            </w:r>
          </w:p>
        </w:tc>
        <w:tc>
          <w:tcPr>
            <w:tcW w:w="8902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2FDED025" w14:textId="3B9EBE64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 xml:space="preserve">Podle navrženého typu hráze doporučení trvalého </w:t>
            </w:r>
            <w:r w:rsidR="000873D4" w:rsidRPr="00C24F7F">
              <w:rPr>
                <w:rFonts w:eastAsia="Lucida Sans Unicode" w:cs="Arial"/>
                <w:bCs/>
                <w:szCs w:val="22"/>
              </w:rPr>
              <w:t>sklonu – návodní</w:t>
            </w:r>
            <w:r w:rsidRPr="00C24F7F">
              <w:rPr>
                <w:rFonts w:eastAsia="Lucida Sans Unicode" w:cs="Arial"/>
                <w:bCs/>
                <w:szCs w:val="22"/>
              </w:rPr>
              <w:t xml:space="preserve"> a vzdušné strany hráze</w:t>
            </w:r>
            <w:r w:rsidR="00870E83">
              <w:rPr>
                <w:rFonts w:eastAsia="Lucida Sans Unicode" w:cs="Arial"/>
                <w:bCs/>
                <w:szCs w:val="22"/>
              </w:rPr>
              <w:t>.</w:t>
            </w:r>
          </w:p>
        </w:tc>
      </w:tr>
      <w:tr w:rsidR="000873D4" w:rsidRPr="00C24F7F" w14:paraId="788CD0AE" w14:textId="77777777" w:rsidTr="00B245DF">
        <w:trPr>
          <w:trHeight w:hRule="exact" w:val="415"/>
        </w:trPr>
        <w:tc>
          <w:tcPr>
            <w:tcW w:w="709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70F80051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center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6)</w:t>
            </w:r>
          </w:p>
        </w:tc>
        <w:tc>
          <w:tcPr>
            <w:tcW w:w="8902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75311F5B" w14:textId="53FADEDD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Doporučení založení výpustního objektu, doporučení úrovně založení</w:t>
            </w:r>
            <w:r w:rsidR="00870E83">
              <w:rPr>
                <w:rFonts w:eastAsia="Lucida Sans Unicode" w:cs="Arial"/>
                <w:bCs/>
                <w:szCs w:val="22"/>
              </w:rPr>
              <w:t>.</w:t>
            </w:r>
          </w:p>
        </w:tc>
      </w:tr>
      <w:tr w:rsidR="000873D4" w:rsidRPr="00C24F7F" w14:paraId="6A7A2245" w14:textId="77777777" w:rsidTr="00B245DF">
        <w:trPr>
          <w:trHeight w:hRule="exact" w:val="435"/>
        </w:trPr>
        <w:tc>
          <w:tcPr>
            <w:tcW w:w="709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4D2E8F55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center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7)</w:t>
            </w:r>
          </w:p>
        </w:tc>
        <w:tc>
          <w:tcPr>
            <w:tcW w:w="8902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0E3D8DEB" w14:textId="5A44AAA3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Vyšetření režimu hladiny podzemní vody v prostoru hráze a jejím nejbližším okolí</w:t>
            </w:r>
            <w:r w:rsidR="00870E83">
              <w:rPr>
                <w:rFonts w:eastAsia="Lucida Sans Unicode" w:cs="Arial"/>
                <w:bCs/>
                <w:szCs w:val="22"/>
              </w:rPr>
              <w:t>.</w:t>
            </w:r>
          </w:p>
        </w:tc>
      </w:tr>
      <w:tr w:rsidR="000873D4" w:rsidRPr="00C24F7F" w14:paraId="4929E295" w14:textId="77777777" w:rsidTr="00B245DF">
        <w:trPr>
          <w:trHeight w:hRule="exact" w:val="696"/>
        </w:trPr>
        <w:tc>
          <w:tcPr>
            <w:tcW w:w="709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6A81B038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center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8)</w:t>
            </w:r>
          </w:p>
        </w:tc>
        <w:tc>
          <w:tcPr>
            <w:tcW w:w="8902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0C52378D" w14:textId="5C9B089F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 xml:space="preserve">Posouzení vlivu povětrnostních podmínek na provádění zemních prací vzhledem </w:t>
            </w:r>
            <w:r w:rsidR="00B245DF">
              <w:rPr>
                <w:rFonts w:eastAsia="Lucida Sans Unicode" w:cs="Arial"/>
                <w:bCs/>
                <w:szCs w:val="22"/>
              </w:rPr>
              <w:t>k</w:t>
            </w:r>
            <w:r w:rsidRPr="00C24F7F">
              <w:rPr>
                <w:rFonts w:eastAsia="Lucida Sans Unicode" w:cs="Arial"/>
                <w:bCs/>
                <w:szCs w:val="22"/>
              </w:rPr>
              <w:t>e</w:t>
            </w:r>
            <w:r w:rsidR="00B245DF">
              <w:rPr>
                <w:rFonts w:eastAsia="Lucida Sans Unicode" w:cs="Arial"/>
                <w:bCs/>
                <w:szCs w:val="22"/>
              </w:rPr>
              <w:t> </w:t>
            </w:r>
            <w:r w:rsidRPr="00C24F7F">
              <w:rPr>
                <w:rFonts w:eastAsia="Lucida Sans Unicode" w:cs="Arial"/>
                <w:bCs/>
                <w:szCs w:val="22"/>
              </w:rPr>
              <w:t>geotechnickým poměrům</w:t>
            </w:r>
            <w:r w:rsidR="00870E83">
              <w:rPr>
                <w:rFonts w:eastAsia="Lucida Sans Unicode" w:cs="Arial"/>
                <w:bCs/>
                <w:szCs w:val="22"/>
              </w:rPr>
              <w:t>.</w:t>
            </w:r>
          </w:p>
        </w:tc>
      </w:tr>
      <w:tr w:rsidR="000873D4" w:rsidRPr="00C24F7F" w14:paraId="41EA1532" w14:textId="77777777" w:rsidTr="00B245DF">
        <w:trPr>
          <w:trHeight w:hRule="exact" w:val="989"/>
        </w:trPr>
        <w:tc>
          <w:tcPr>
            <w:tcW w:w="709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66E6371B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center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9)</w:t>
            </w:r>
          </w:p>
        </w:tc>
        <w:tc>
          <w:tcPr>
            <w:tcW w:w="8902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28DD03DE" w14:textId="684167BD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Zhodnocení vlivu stavební činnosti a budoucího poldru nebo vodní nádrže na okolí – ohrožení hladiny ve stávajících vodních zdrojích nebo jejich znečištění (případně posoudit možnost zřízení náhradních zdrojů)</w:t>
            </w:r>
            <w:r w:rsidR="00870E83">
              <w:rPr>
                <w:rFonts w:eastAsia="Lucida Sans Unicode" w:cs="Arial"/>
                <w:bCs/>
                <w:szCs w:val="22"/>
              </w:rPr>
              <w:t>.</w:t>
            </w:r>
          </w:p>
        </w:tc>
      </w:tr>
      <w:tr w:rsidR="000873D4" w:rsidRPr="00C24F7F" w14:paraId="7E15E7A5" w14:textId="77777777" w:rsidTr="00B245DF">
        <w:trPr>
          <w:trHeight w:hRule="exact" w:val="516"/>
        </w:trPr>
        <w:tc>
          <w:tcPr>
            <w:tcW w:w="709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4C3BE5D2" w14:textId="77777777" w:rsidR="00C24F7F" w:rsidRPr="00C24F7F" w:rsidRDefault="00C24F7F" w:rsidP="00B245DF">
            <w:pPr>
              <w:spacing w:before="0" w:after="0" w:line="240" w:lineRule="auto"/>
              <w:contextualSpacing w:val="0"/>
              <w:jc w:val="center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10)</w:t>
            </w:r>
          </w:p>
        </w:tc>
        <w:tc>
          <w:tcPr>
            <w:tcW w:w="8902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30EC8E25" w14:textId="3035A417" w:rsidR="00C24F7F" w:rsidRPr="00C24F7F" w:rsidRDefault="00C24F7F" w:rsidP="00B245DF">
            <w:pPr>
              <w:spacing w:before="0" w:after="0" w:line="240" w:lineRule="auto"/>
              <w:contextualSpacing w:val="0"/>
              <w:jc w:val="left"/>
              <w:rPr>
                <w:rFonts w:eastAsia="Lucida Sans Unicode" w:cs="Arial"/>
                <w:bCs/>
                <w:szCs w:val="22"/>
              </w:rPr>
            </w:pPr>
            <w:r w:rsidRPr="00C24F7F">
              <w:rPr>
                <w:rFonts w:eastAsia="Lucida Sans Unicode" w:cs="Arial"/>
                <w:bCs/>
                <w:szCs w:val="22"/>
              </w:rPr>
              <w:t>Závěry a doporučení</w:t>
            </w:r>
            <w:r w:rsidR="00870E83">
              <w:rPr>
                <w:rFonts w:eastAsia="Lucida Sans Unicode" w:cs="Arial"/>
                <w:bCs/>
                <w:szCs w:val="22"/>
              </w:rPr>
              <w:t>.</w:t>
            </w:r>
          </w:p>
        </w:tc>
      </w:tr>
    </w:tbl>
    <w:p w14:paraId="2964ACB7" w14:textId="77777777" w:rsidR="00C24F7F" w:rsidRPr="00C24F7F" w:rsidRDefault="00C24F7F" w:rsidP="00C24F7F">
      <w:pPr>
        <w:spacing w:before="0" w:after="0" w:line="240" w:lineRule="auto"/>
        <w:contextualSpacing w:val="0"/>
        <w:jc w:val="left"/>
        <w:rPr>
          <w:rFonts w:eastAsia="Lucida Sans Unicode" w:cs="Arial"/>
          <w:bCs/>
          <w:szCs w:val="22"/>
        </w:rPr>
      </w:pPr>
    </w:p>
    <w:p w14:paraId="4FFFF2E5" w14:textId="77777777" w:rsidR="00C66319" w:rsidRDefault="00C66319" w:rsidP="00C66319">
      <w:pPr>
        <w:spacing w:before="0" w:after="0" w:line="240" w:lineRule="auto"/>
        <w:contextualSpacing w:val="0"/>
        <w:jc w:val="left"/>
        <w:rPr>
          <w:rFonts w:eastAsia="Lucida Sans Unicode" w:cs="Arial"/>
          <w:b/>
          <w:bCs/>
          <w:szCs w:val="22"/>
        </w:rPr>
      </w:pPr>
    </w:p>
    <w:p w14:paraId="58F1163A" w14:textId="62B4DFF0" w:rsidR="00C20EEB" w:rsidRPr="00C66319" w:rsidRDefault="00C66319" w:rsidP="00C66319">
      <w:pPr>
        <w:spacing w:before="0" w:after="0" w:line="240" w:lineRule="auto"/>
        <w:contextualSpacing w:val="0"/>
        <w:jc w:val="left"/>
        <w:rPr>
          <w:rFonts w:eastAsia="Lucida Sans Unicode" w:cs="Arial"/>
          <w:b/>
          <w:bCs/>
          <w:szCs w:val="22"/>
        </w:rPr>
      </w:pPr>
      <w:r w:rsidRPr="00CC6328">
        <w:rPr>
          <w:b/>
          <w:bCs/>
        </w:rPr>
        <w:t xml:space="preserve"> </w:t>
      </w:r>
      <w:r w:rsidR="00C20EEB" w:rsidRPr="00CC6328">
        <w:rPr>
          <w:b/>
          <w:bCs/>
        </w:rPr>
        <w:t>Členění díla Geotechnický průzkum:</w:t>
      </w:r>
    </w:p>
    <w:p w14:paraId="33EEA130" w14:textId="77777777" w:rsidR="00C20EEB" w:rsidRPr="00CC6328" w:rsidRDefault="00C20EEB" w:rsidP="0003369B">
      <w:pPr>
        <w:widowControl w:val="0"/>
        <w:numPr>
          <w:ilvl w:val="0"/>
          <w:numId w:val="38"/>
        </w:numPr>
        <w:suppressAutoHyphens/>
        <w:spacing w:after="0"/>
        <w:rPr>
          <w:rFonts w:eastAsia="Lucida Sans Unicode" w:cs="Arial"/>
          <w:bCs/>
          <w:szCs w:val="22"/>
        </w:rPr>
      </w:pPr>
      <w:r w:rsidRPr="00CC6328">
        <w:rPr>
          <w:rFonts w:eastAsia="Lucida Sans Unicode" w:cs="Arial"/>
          <w:bCs/>
          <w:szCs w:val="22"/>
        </w:rPr>
        <w:t>Identifikační údaje</w:t>
      </w:r>
    </w:p>
    <w:p w14:paraId="64AA7A6A" w14:textId="77777777" w:rsidR="00C20EEB" w:rsidRPr="00CC6328" w:rsidRDefault="00C20EEB" w:rsidP="0003369B">
      <w:pPr>
        <w:widowControl w:val="0"/>
        <w:numPr>
          <w:ilvl w:val="0"/>
          <w:numId w:val="38"/>
        </w:numPr>
        <w:suppressAutoHyphens/>
        <w:spacing w:after="0"/>
        <w:rPr>
          <w:rFonts w:eastAsia="Lucida Sans Unicode" w:cs="Arial"/>
          <w:bCs/>
          <w:szCs w:val="22"/>
        </w:rPr>
      </w:pPr>
      <w:r w:rsidRPr="00CC6328">
        <w:rPr>
          <w:rFonts w:eastAsia="Lucida Sans Unicode" w:cs="Arial"/>
          <w:bCs/>
          <w:szCs w:val="22"/>
        </w:rPr>
        <w:t>Popis stavby včetně objektů</w:t>
      </w:r>
    </w:p>
    <w:p w14:paraId="7B271563" w14:textId="77777777" w:rsidR="00C20EEB" w:rsidRPr="00CC6328" w:rsidRDefault="00C20EEB" w:rsidP="0003369B">
      <w:pPr>
        <w:widowControl w:val="0"/>
        <w:numPr>
          <w:ilvl w:val="0"/>
          <w:numId w:val="38"/>
        </w:numPr>
        <w:suppressAutoHyphens/>
        <w:spacing w:after="0"/>
        <w:rPr>
          <w:rFonts w:eastAsia="Lucida Sans Unicode" w:cs="Arial"/>
          <w:bCs/>
          <w:szCs w:val="22"/>
        </w:rPr>
      </w:pPr>
      <w:r w:rsidRPr="00CC6328">
        <w:rPr>
          <w:rFonts w:eastAsia="Lucida Sans Unicode" w:cs="Arial"/>
          <w:bCs/>
          <w:szCs w:val="22"/>
        </w:rPr>
        <w:t>Rozbor dostupných podkladů</w:t>
      </w:r>
    </w:p>
    <w:p w14:paraId="256C71D9" w14:textId="77777777" w:rsidR="00C20EEB" w:rsidRPr="00CC6328" w:rsidRDefault="00C20EEB" w:rsidP="00C20EEB">
      <w:pPr>
        <w:ind w:left="1418"/>
        <w:rPr>
          <w:rFonts w:eastAsia="Lucida Sans Unicode"/>
        </w:rPr>
      </w:pPr>
      <w:r w:rsidRPr="00CC6328">
        <w:rPr>
          <w:rFonts w:eastAsia="Lucida Sans Unicode"/>
        </w:rPr>
        <w:t>- Popis geologických poměrů</w:t>
      </w:r>
    </w:p>
    <w:p w14:paraId="4C58677A" w14:textId="77777777" w:rsidR="00C20EEB" w:rsidRPr="00CC6328" w:rsidRDefault="00C20EEB" w:rsidP="00C20EEB">
      <w:pPr>
        <w:ind w:left="1418"/>
        <w:rPr>
          <w:rFonts w:eastAsia="Lucida Sans Unicode"/>
        </w:rPr>
      </w:pPr>
      <w:r w:rsidRPr="00CC6328">
        <w:rPr>
          <w:rFonts w:eastAsia="Lucida Sans Unicode"/>
        </w:rPr>
        <w:t>- Popis hydrogeologických poměrů</w:t>
      </w:r>
    </w:p>
    <w:p w14:paraId="76867E65" w14:textId="77777777" w:rsidR="00C20EEB" w:rsidRPr="00CC6328" w:rsidRDefault="00C20EEB" w:rsidP="0003369B">
      <w:pPr>
        <w:widowControl w:val="0"/>
        <w:numPr>
          <w:ilvl w:val="0"/>
          <w:numId w:val="38"/>
        </w:numPr>
        <w:suppressAutoHyphens/>
        <w:spacing w:after="0"/>
        <w:rPr>
          <w:rFonts w:eastAsia="Lucida Sans Unicode" w:cs="Arial"/>
          <w:bCs/>
          <w:szCs w:val="22"/>
        </w:rPr>
      </w:pPr>
      <w:r w:rsidRPr="00CC6328">
        <w:rPr>
          <w:rFonts w:eastAsia="Lucida Sans Unicode" w:cs="Arial"/>
          <w:bCs/>
          <w:szCs w:val="22"/>
        </w:rPr>
        <w:t>Popis geologického profilu průzkumných sond</w:t>
      </w:r>
    </w:p>
    <w:p w14:paraId="20ABE90C" w14:textId="77777777" w:rsidR="00C20EEB" w:rsidRPr="00CC6328" w:rsidRDefault="00C20EEB" w:rsidP="0003369B">
      <w:pPr>
        <w:widowControl w:val="0"/>
        <w:numPr>
          <w:ilvl w:val="0"/>
          <w:numId w:val="38"/>
        </w:numPr>
        <w:suppressAutoHyphens/>
        <w:spacing w:after="0"/>
        <w:rPr>
          <w:rFonts w:eastAsia="Lucida Sans Unicode" w:cs="Arial"/>
          <w:bCs/>
          <w:szCs w:val="22"/>
        </w:rPr>
      </w:pPr>
      <w:r w:rsidRPr="00CC6328">
        <w:rPr>
          <w:rFonts w:eastAsia="Lucida Sans Unicode" w:cs="Arial"/>
          <w:bCs/>
          <w:szCs w:val="22"/>
        </w:rPr>
        <w:t>Protokoly o laboratorních zkouškách</w:t>
      </w:r>
    </w:p>
    <w:p w14:paraId="7E182AAD" w14:textId="77777777" w:rsidR="00C20EEB" w:rsidRPr="00CC6328" w:rsidRDefault="00C20EEB" w:rsidP="0003369B">
      <w:pPr>
        <w:widowControl w:val="0"/>
        <w:numPr>
          <w:ilvl w:val="0"/>
          <w:numId w:val="38"/>
        </w:numPr>
        <w:suppressAutoHyphens/>
        <w:spacing w:after="0"/>
        <w:rPr>
          <w:rFonts w:eastAsia="Lucida Sans Unicode" w:cs="Arial"/>
          <w:bCs/>
          <w:szCs w:val="22"/>
        </w:rPr>
      </w:pPr>
      <w:r w:rsidRPr="00CC6328">
        <w:rPr>
          <w:rFonts w:eastAsia="Lucida Sans Unicode" w:cs="Arial"/>
          <w:bCs/>
          <w:szCs w:val="22"/>
        </w:rPr>
        <w:t>Závěrečná zpráva (včetně závěrů a doporučení)</w:t>
      </w:r>
    </w:p>
    <w:p w14:paraId="002A2D55" w14:textId="77777777" w:rsidR="00C20EEB" w:rsidRPr="00CC6328" w:rsidRDefault="00C20EEB" w:rsidP="0003369B">
      <w:pPr>
        <w:widowControl w:val="0"/>
        <w:numPr>
          <w:ilvl w:val="0"/>
          <w:numId w:val="38"/>
        </w:numPr>
        <w:suppressAutoHyphens/>
        <w:spacing w:after="0"/>
        <w:rPr>
          <w:rFonts w:eastAsia="Lucida Sans Unicode" w:cs="Arial"/>
          <w:bCs/>
          <w:szCs w:val="22"/>
        </w:rPr>
      </w:pPr>
      <w:r w:rsidRPr="00CC6328">
        <w:rPr>
          <w:rFonts w:eastAsia="Lucida Sans Unicode" w:cs="Arial"/>
          <w:bCs/>
          <w:szCs w:val="22"/>
        </w:rPr>
        <w:t>Mapové podklady (včetně popisu a umístění sond)</w:t>
      </w:r>
    </w:p>
    <w:p w14:paraId="6D19BA5E" w14:textId="16F361C3" w:rsidR="00C20EEB" w:rsidRPr="00CC6328" w:rsidRDefault="00C20EEB" w:rsidP="00C20EEB">
      <w:pPr>
        <w:ind w:left="1418"/>
        <w:rPr>
          <w:rFonts w:eastAsia="Lucida Sans Unicode"/>
        </w:rPr>
      </w:pPr>
      <w:r w:rsidRPr="00CC6328">
        <w:rPr>
          <w:rFonts w:eastAsia="Lucida Sans Unicode"/>
        </w:rPr>
        <w:t>- Podrobná situace – dle podkladů k</w:t>
      </w:r>
      <w:r w:rsidR="009645E2" w:rsidRPr="00CC6328">
        <w:rPr>
          <w:rFonts w:eastAsia="Lucida Sans Unicode"/>
        </w:rPr>
        <w:t> </w:t>
      </w:r>
      <w:r w:rsidRPr="00CC6328">
        <w:rPr>
          <w:rFonts w:eastAsia="Lucida Sans Unicode"/>
        </w:rPr>
        <w:t>zadání</w:t>
      </w:r>
    </w:p>
    <w:p w14:paraId="79F04263" w14:textId="5DC5D988" w:rsidR="00C66319" w:rsidRDefault="00C20EEB" w:rsidP="00F4403B">
      <w:pPr>
        <w:ind w:left="1418"/>
        <w:rPr>
          <w:rFonts w:eastAsia="Lucida Sans Unicode"/>
        </w:rPr>
      </w:pPr>
      <w:r w:rsidRPr="00CC6328">
        <w:rPr>
          <w:rFonts w:eastAsia="Lucida Sans Unicode"/>
        </w:rPr>
        <w:t>- Podélný profil – dle podkladů k</w:t>
      </w:r>
      <w:r w:rsidR="00C66319">
        <w:rPr>
          <w:rFonts w:eastAsia="Lucida Sans Unicode"/>
        </w:rPr>
        <w:t> </w:t>
      </w:r>
      <w:r w:rsidRPr="00CC6328">
        <w:rPr>
          <w:rFonts w:eastAsia="Lucida Sans Unicode"/>
        </w:rPr>
        <w:t>zadání</w:t>
      </w:r>
    </w:p>
    <w:p w14:paraId="291CAC91" w14:textId="77777777" w:rsidR="00C66319" w:rsidRDefault="00C66319">
      <w:pPr>
        <w:spacing w:before="0" w:after="0" w:line="240" w:lineRule="auto"/>
        <w:contextualSpacing w:val="0"/>
        <w:jc w:val="left"/>
        <w:rPr>
          <w:rFonts w:eastAsia="Lucida Sans Unicode"/>
        </w:rPr>
      </w:pPr>
      <w:r>
        <w:rPr>
          <w:rFonts w:eastAsia="Lucida Sans Unicode"/>
        </w:rPr>
        <w:br w:type="page"/>
      </w:r>
    </w:p>
    <w:p w14:paraId="0A3717F7" w14:textId="23841C01" w:rsidR="00C66319" w:rsidRDefault="00C66319" w:rsidP="00C66319">
      <w:pPr>
        <w:rPr>
          <w:b/>
          <w:bCs/>
          <w:szCs w:val="22"/>
          <w:u w:val="single"/>
        </w:rPr>
      </w:pPr>
      <w:r w:rsidRPr="00AC314F">
        <w:rPr>
          <w:b/>
          <w:bCs/>
          <w:szCs w:val="22"/>
          <w:u w:val="single"/>
        </w:rPr>
        <w:lastRenderedPageBreak/>
        <w:t>Příloha č. </w:t>
      </w:r>
      <w:r>
        <w:rPr>
          <w:b/>
          <w:bCs/>
          <w:szCs w:val="22"/>
          <w:u w:val="single"/>
        </w:rPr>
        <w:t>2</w:t>
      </w:r>
      <w:r w:rsidRPr="00AC314F">
        <w:rPr>
          <w:b/>
          <w:bCs/>
          <w:szCs w:val="22"/>
          <w:u w:val="single"/>
        </w:rPr>
        <w:t>:</w:t>
      </w:r>
      <w:r>
        <w:rPr>
          <w:b/>
          <w:bCs/>
          <w:szCs w:val="22"/>
          <w:u w:val="single"/>
        </w:rPr>
        <w:t xml:space="preserve"> </w:t>
      </w:r>
      <w:r w:rsidRPr="00C66319">
        <w:rPr>
          <w:b/>
          <w:bCs/>
          <w:szCs w:val="22"/>
          <w:u w:val="single"/>
        </w:rPr>
        <w:t>Podrobná specifikace Díla</w:t>
      </w:r>
      <w:r>
        <w:rPr>
          <w:b/>
          <w:bCs/>
          <w:szCs w:val="22"/>
          <w:u w:val="single"/>
        </w:rPr>
        <w:t>:</w:t>
      </w:r>
    </w:p>
    <w:p w14:paraId="2B08BD04" w14:textId="77777777" w:rsidR="00C66319" w:rsidRDefault="00C66319" w:rsidP="00C66319">
      <w:pPr>
        <w:rPr>
          <w:b/>
          <w:bCs/>
          <w:szCs w:val="22"/>
          <w:u w:val="single"/>
        </w:rPr>
      </w:pPr>
    </w:p>
    <w:p w14:paraId="2E021FF7" w14:textId="036EE4D0" w:rsidR="00C66319" w:rsidRDefault="00C66319" w:rsidP="00C66319">
      <w:pPr>
        <w:rPr>
          <w:szCs w:val="22"/>
        </w:rPr>
      </w:pPr>
      <w:proofErr w:type="spellStart"/>
      <w:r w:rsidRPr="00057DAA">
        <w:rPr>
          <w:szCs w:val="22"/>
          <w:u w:val="single"/>
        </w:rPr>
        <w:t>KoPÚ</w:t>
      </w:r>
      <w:proofErr w:type="spellEnd"/>
      <w:r w:rsidRPr="00057DAA">
        <w:rPr>
          <w:szCs w:val="22"/>
          <w:u w:val="single"/>
        </w:rPr>
        <w:t xml:space="preserve"> Cerekvice nad Loučnou</w:t>
      </w:r>
      <w:r>
        <w:rPr>
          <w:szCs w:val="22"/>
        </w:rPr>
        <w:t>:</w:t>
      </w:r>
    </w:p>
    <w:p w14:paraId="54A6F78C" w14:textId="77777777" w:rsidR="00C66319" w:rsidRPr="00C66319" w:rsidRDefault="00C66319" w:rsidP="00C66319">
      <w:pPr>
        <w:rPr>
          <w:szCs w:val="22"/>
        </w:rPr>
      </w:pPr>
      <w:r w:rsidRPr="00C66319">
        <w:rPr>
          <w:szCs w:val="22"/>
        </w:rPr>
        <w:t>Požadujeme provedení celkem 2 vrtaných nebo kopaných sond S1 a S2 v místě navrženého příkopu PR2. Příkop je navržen jako zasakovací o hloubce max. 1,0 m, vegetačně zpevněný a bude doplněn o nízkou zemní hrázku. Délka průlehu bude cca 175 m. V lokalitě se nenachází plošné podzemní meliorační zařízení. V lokalitě se nachází elektrické podzemní a nadzemní vedení. V blízkosti se nachází plynovod a podzemní sdělovací vedení.</w:t>
      </w:r>
    </w:p>
    <w:p w14:paraId="1604DFD7" w14:textId="5EFA0487" w:rsidR="00C66319" w:rsidRDefault="00C66319" w:rsidP="00C66319">
      <w:pPr>
        <w:rPr>
          <w:szCs w:val="22"/>
        </w:rPr>
      </w:pPr>
      <w:r w:rsidRPr="00C66319">
        <w:rPr>
          <w:szCs w:val="22"/>
        </w:rPr>
        <w:t xml:space="preserve">Souřadnice sond: </w:t>
      </w:r>
    </w:p>
    <w:tbl>
      <w:tblPr>
        <w:tblStyle w:val="Mkatabulky"/>
        <w:tblW w:w="0" w:type="auto"/>
        <w:tblLook w:val="04A0" w:firstRow="1" w:lastRow="0" w:firstColumn="1" w:lastColumn="0" w:noHBand="0" w:noVBand="1"/>
      </w:tblPr>
      <w:tblGrid>
        <w:gridCol w:w="2263"/>
        <w:gridCol w:w="2694"/>
        <w:gridCol w:w="2693"/>
        <w:gridCol w:w="1694"/>
      </w:tblGrid>
      <w:tr w:rsidR="00C66319" w14:paraId="681B4AD6" w14:textId="77777777" w:rsidTr="00057DAA">
        <w:tc>
          <w:tcPr>
            <w:tcW w:w="2263" w:type="dxa"/>
          </w:tcPr>
          <w:p w14:paraId="74B35305" w14:textId="7C4606DB" w:rsidR="00C66319" w:rsidRPr="00057DAA" w:rsidRDefault="00057DAA" w:rsidP="00C66319">
            <w:pPr>
              <w:rPr>
                <w:b/>
                <w:bCs/>
                <w:szCs w:val="22"/>
              </w:rPr>
            </w:pPr>
            <w:r w:rsidRPr="00057DAA">
              <w:rPr>
                <w:b/>
                <w:bCs/>
                <w:szCs w:val="22"/>
              </w:rPr>
              <w:t>Označení sondy</w:t>
            </w:r>
          </w:p>
        </w:tc>
        <w:tc>
          <w:tcPr>
            <w:tcW w:w="2694" w:type="dxa"/>
          </w:tcPr>
          <w:p w14:paraId="1E84CD3F" w14:textId="6B1B26A7" w:rsidR="00C66319" w:rsidRPr="00057DAA" w:rsidRDefault="00057DAA" w:rsidP="00C66319">
            <w:pPr>
              <w:rPr>
                <w:b/>
                <w:bCs/>
                <w:szCs w:val="22"/>
              </w:rPr>
            </w:pPr>
            <w:r w:rsidRPr="00057DAA">
              <w:rPr>
                <w:b/>
                <w:bCs/>
                <w:szCs w:val="22"/>
              </w:rPr>
              <w:t>Souřadnice X (S-JTSK)</w:t>
            </w:r>
          </w:p>
        </w:tc>
        <w:tc>
          <w:tcPr>
            <w:tcW w:w="2693" w:type="dxa"/>
          </w:tcPr>
          <w:p w14:paraId="67C2A90D" w14:textId="202299CF" w:rsidR="00C66319" w:rsidRPr="00057DAA" w:rsidRDefault="00057DAA" w:rsidP="00C66319">
            <w:pPr>
              <w:rPr>
                <w:b/>
                <w:bCs/>
                <w:szCs w:val="22"/>
              </w:rPr>
            </w:pPr>
            <w:r w:rsidRPr="00057DAA">
              <w:rPr>
                <w:b/>
                <w:bCs/>
                <w:szCs w:val="22"/>
              </w:rPr>
              <w:t>Souřadnice Y (S-JTSK)</w:t>
            </w:r>
          </w:p>
        </w:tc>
        <w:tc>
          <w:tcPr>
            <w:tcW w:w="1694" w:type="dxa"/>
          </w:tcPr>
          <w:p w14:paraId="31DC3649" w14:textId="567BA6F4" w:rsidR="00C66319" w:rsidRPr="00057DAA" w:rsidRDefault="00057DAA" w:rsidP="00057DAA">
            <w:pPr>
              <w:rPr>
                <w:b/>
                <w:bCs/>
                <w:szCs w:val="22"/>
              </w:rPr>
            </w:pPr>
            <w:r w:rsidRPr="00057DAA">
              <w:rPr>
                <w:b/>
                <w:bCs/>
                <w:szCs w:val="22"/>
              </w:rPr>
              <w:t>prvek</w:t>
            </w:r>
          </w:p>
        </w:tc>
      </w:tr>
      <w:tr w:rsidR="00C66319" w14:paraId="2ACA92EE" w14:textId="77777777" w:rsidTr="00057DAA">
        <w:tc>
          <w:tcPr>
            <w:tcW w:w="2263" w:type="dxa"/>
          </w:tcPr>
          <w:p w14:paraId="7A12D60B" w14:textId="19A02F73" w:rsidR="00C66319" w:rsidRDefault="00057DAA" w:rsidP="00057DAA">
            <w:pPr>
              <w:rPr>
                <w:szCs w:val="22"/>
              </w:rPr>
            </w:pPr>
            <w:r w:rsidRPr="00C66319">
              <w:rPr>
                <w:szCs w:val="22"/>
              </w:rPr>
              <w:t>S1</w:t>
            </w:r>
          </w:p>
        </w:tc>
        <w:tc>
          <w:tcPr>
            <w:tcW w:w="2694" w:type="dxa"/>
          </w:tcPr>
          <w:p w14:paraId="3FAA7030" w14:textId="31490D1E" w:rsidR="00C66319" w:rsidRDefault="00057DAA" w:rsidP="00057DAA">
            <w:pPr>
              <w:rPr>
                <w:szCs w:val="22"/>
              </w:rPr>
            </w:pPr>
            <w:r w:rsidRPr="00C66319">
              <w:rPr>
                <w:szCs w:val="22"/>
              </w:rPr>
              <w:t>-618460.13</w:t>
            </w:r>
          </w:p>
        </w:tc>
        <w:tc>
          <w:tcPr>
            <w:tcW w:w="2693" w:type="dxa"/>
          </w:tcPr>
          <w:p w14:paraId="089EB596" w14:textId="5A891688" w:rsidR="00C66319" w:rsidRDefault="00057DAA" w:rsidP="00057DAA">
            <w:pPr>
              <w:rPr>
                <w:szCs w:val="22"/>
              </w:rPr>
            </w:pPr>
            <w:r w:rsidRPr="00C66319">
              <w:rPr>
                <w:szCs w:val="22"/>
              </w:rPr>
              <w:t>-1079249.10</w:t>
            </w:r>
          </w:p>
        </w:tc>
        <w:tc>
          <w:tcPr>
            <w:tcW w:w="1694" w:type="dxa"/>
          </w:tcPr>
          <w:p w14:paraId="4BA8EE4B" w14:textId="5832490E" w:rsidR="00C66319" w:rsidRDefault="00057DAA" w:rsidP="00057DAA">
            <w:pPr>
              <w:rPr>
                <w:szCs w:val="22"/>
              </w:rPr>
            </w:pPr>
            <w:r w:rsidRPr="00C66319">
              <w:rPr>
                <w:szCs w:val="22"/>
              </w:rPr>
              <w:t>PR2</w:t>
            </w:r>
          </w:p>
        </w:tc>
      </w:tr>
      <w:tr w:rsidR="00C66319" w14:paraId="44991D13" w14:textId="77777777" w:rsidTr="00057DAA">
        <w:tc>
          <w:tcPr>
            <w:tcW w:w="2263" w:type="dxa"/>
          </w:tcPr>
          <w:p w14:paraId="38738C94" w14:textId="7C4EE710" w:rsidR="00C66319" w:rsidRDefault="00057DAA" w:rsidP="00057DAA">
            <w:pPr>
              <w:rPr>
                <w:szCs w:val="22"/>
              </w:rPr>
            </w:pPr>
            <w:r w:rsidRPr="00C66319">
              <w:rPr>
                <w:szCs w:val="22"/>
              </w:rPr>
              <w:t>S2</w:t>
            </w:r>
          </w:p>
        </w:tc>
        <w:tc>
          <w:tcPr>
            <w:tcW w:w="2694" w:type="dxa"/>
          </w:tcPr>
          <w:p w14:paraId="43E4D49E" w14:textId="26B4AC9E" w:rsidR="00C66319" w:rsidRDefault="00057DAA" w:rsidP="00057DAA">
            <w:pPr>
              <w:rPr>
                <w:szCs w:val="22"/>
              </w:rPr>
            </w:pPr>
            <w:r w:rsidRPr="00C66319">
              <w:rPr>
                <w:szCs w:val="22"/>
              </w:rPr>
              <w:t>-618420.85</w:t>
            </w:r>
          </w:p>
        </w:tc>
        <w:tc>
          <w:tcPr>
            <w:tcW w:w="2693" w:type="dxa"/>
          </w:tcPr>
          <w:p w14:paraId="3CBD9CD9" w14:textId="7E914944" w:rsidR="00C66319" w:rsidRDefault="00057DAA" w:rsidP="00057DAA">
            <w:pPr>
              <w:rPr>
                <w:szCs w:val="22"/>
              </w:rPr>
            </w:pPr>
            <w:r w:rsidRPr="00C66319">
              <w:rPr>
                <w:szCs w:val="22"/>
              </w:rPr>
              <w:t>-1079359.92</w:t>
            </w:r>
          </w:p>
        </w:tc>
        <w:tc>
          <w:tcPr>
            <w:tcW w:w="1694" w:type="dxa"/>
          </w:tcPr>
          <w:p w14:paraId="5136F671" w14:textId="1C297C46" w:rsidR="00C66319" w:rsidRDefault="00057DAA" w:rsidP="00057DAA">
            <w:pPr>
              <w:rPr>
                <w:szCs w:val="22"/>
              </w:rPr>
            </w:pPr>
            <w:r w:rsidRPr="00C66319">
              <w:rPr>
                <w:szCs w:val="22"/>
              </w:rPr>
              <w:t>PR2</w:t>
            </w:r>
          </w:p>
        </w:tc>
      </w:tr>
    </w:tbl>
    <w:p w14:paraId="6AD7C443" w14:textId="77777777" w:rsidR="00C66319" w:rsidRDefault="00C66319" w:rsidP="00C66319">
      <w:pPr>
        <w:rPr>
          <w:szCs w:val="22"/>
        </w:rPr>
      </w:pPr>
    </w:p>
    <w:p w14:paraId="7ED3FB43" w14:textId="77777777" w:rsidR="00C66319" w:rsidRPr="00C66319" w:rsidRDefault="00C66319" w:rsidP="00C66319">
      <w:pPr>
        <w:rPr>
          <w:szCs w:val="22"/>
        </w:rPr>
      </w:pPr>
      <w:r w:rsidRPr="00C66319">
        <w:rPr>
          <w:szCs w:val="22"/>
        </w:rPr>
        <w:t>Souřadnice umístění sond se můžou lišit na základě posouzení v terénu při provádění průzkumu.</w:t>
      </w:r>
    </w:p>
    <w:p w14:paraId="2D5A2179" w14:textId="503F4E83" w:rsidR="00C66319" w:rsidRDefault="00C66319" w:rsidP="00C66319">
      <w:pPr>
        <w:rPr>
          <w:szCs w:val="22"/>
        </w:rPr>
      </w:pPr>
      <w:r w:rsidRPr="00C66319">
        <w:rPr>
          <w:szCs w:val="22"/>
        </w:rPr>
        <w:t xml:space="preserve">Přibližné rozmístění sond viz </w:t>
      </w:r>
      <w:r w:rsidR="00057DAA">
        <w:rPr>
          <w:szCs w:val="22"/>
        </w:rPr>
        <w:t>obrázek</w:t>
      </w:r>
      <w:r w:rsidRPr="00C66319">
        <w:rPr>
          <w:szCs w:val="22"/>
        </w:rPr>
        <w:t xml:space="preserve"> mapy</w:t>
      </w:r>
      <w:r w:rsidR="00057DAA">
        <w:rPr>
          <w:szCs w:val="22"/>
        </w:rPr>
        <w:t>:</w:t>
      </w:r>
    </w:p>
    <w:p w14:paraId="3B339B14" w14:textId="0784D996" w:rsidR="00057DAA" w:rsidRDefault="00057DAA" w:rsidP="00C66319">
      <w:pPr>
        <w:rPr>
          <w:szCs w:val="22"/>
        </w:rPr>
      </w:pPr>
      <w:r w:rsidRPr="00057DAA">
        <w:rPr>
          <w:noProof/>
          <w:szCs w:val="22"/>
        </w:rPr>
        <w:drawing>
          <wp:inline distT="0" distB="0" distL="0" distR="0" wp14:anchorId="0E9C0080" wp14:editId="1D5A34B0">
            <wp:extent cx="5939790" cy="4082415"/>
            <wp:effectExtent l="0" t="0" r="3810" b="0"/>
            <wp:docPr id="1977506025" name="Obrázek 1" descr="Obsah obrázku text, snímek obrazovky, mapa&#10;&#10;Obsah generovaný pomocí AI může být nesprávný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977506025" name="Obrázek 1" descr="Obsah obrázku text, snímek obrazovky, mapa&#10;&#10;Obsah generovaný pomocí AI může být nesprávný."/>
                    <pic:cNvPicPr/>
                  </pic:nvPicPr>
                  <pic:blipFill>
                    <a:blip r:embed="rId17"/>
                    <a:stretch>
                      <a:fillRect/>
                    </a:stretch>
                  </pic:blipFill>
                  <pic:spPr>
                    <a:xfrm>
                      <a:off x="0" y="0"/>
                      <a:ext cx="5939790" cy="408241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48CCA9A7" w14:textId="77777777" w:rsidR="00C66319" w:rsidRDefault="00C66319" w:rsidP="00C66319">
      <w:pPr>
        <w:rPr>
          <w:szCs w:val="22"/>
        </w:rPr>
      </w:pPr>
    </w:p>
    <w:p w14:paraId="7B90F19F" w14:textId="77777777" w:rsidR="005D7283" w:rsidRDefault="005D7283">
      <w:pPr>
        <w:spacing w:before="0" w:after="0" w:line="240" w:lineRule="auto"/>
        <w:contextualSpacing w:val="0"/>
        <w:jc w:val="left"/>
        <w:rPr>
          <w:szCs w:val="22"/>
          <w:u w:val="single"/>
        </w:rPr>
      </w:pPr>
      <w:r>
        <w:rPr>
          <w:szCs w:val="22"/>
          <w:u w:val="single"/>
        </w:rPr>
        <w:br w:type="page"/>
      </w:r>
    </w:p>
    <w:p w14:paraId="5BFF1A39" w14:textId="645DBFB8" w:rsidR="00C66319" w:rsidRDefault="00C66319" w:rsidP="00C66319">
      <w:pPr>
        <w:rPr>
          <w:szCs w:val="22"/>
        </w:rPr>
      </w:pPr>
      <w:proofErr w:type="spellStart"/>
      <w:r w:rsidRPr="00057DAA">
        <w:rPr>
          <w:szCs w:val="22"/>
          <w:u w:val="single"/>
        </w:rPr>
        <w:lastRenderedPageBreak/>
        <w:t>KoPÚ</w:t>
      </w:r>
      <w:proofErr w:type="spellEnd"/>
      <w:r w:rsidRPr="00057DAA">
        <w:rPr>
          <w:szCs w:val="22"/>
          <w:u w:val="single"/>
        </w:rPr>
        <w:t xml:space="preserve"> Bohuňovice</w:t>
      </w:r>
      <w:r>
        <w:rPr>
          <w:szCs w:val="22"/>
        </w:rPr>
        <w:t>:</w:t>
      </w:r>
    </w:p>
    <w:p w14:paraId="533FC23F" w14:textId="7C6F6F1E" w:rsidR="00C66319" w:rsidRDefault="00057DAA" w:rsidP="00C66319">
      <w:pPr>
        <w:rPr>
          <w:szCs w:val="22"/>
        </w:rPr>
      </w:pPr>
      <w:r w:rsidRPr="00C66319">
        <w:rPr>
          <w:szCs w:val="22"/>
        </w:rPr>
        <w:t>Požadujeme provedení celkem 2 vrtaných nebo kopaných sond S</w:t>
      </w:r>
      <w:r>
        <w:rPr>
          <w:szCs w:val="22"/>
        </w:rPr>
        <w:t>5</w:t>
      </w:r>
      <w:r w:rsidRPr="00C66319">
        <w:rPr>
          <w:szCs w:val="22"/>
        </w:rPr>
        <w:t xml:space="preserve"> a S</w:t>
      </w:r>
      <w:r>
        <w:rPr>
          <w:szCs w:val="22"/>
        </w:rPr>
        <w:t>6</w:t>
      </w:r>
      <w:r w:rsidRPr="00C66319">
        <w:rPr>
          <w:szCs w:val="22"/>
        </w:rPr>
        <w:t xml:space="preserve"> v místě navržen</w:t>
      </w:r>
      <w:r>
        <w:rPr>
          <w:szCs w:val="22"/>
        </w:rPr>
        <w:t>ých</w:t>
      </w:r>
      <w:r w:rsidRPr="00C66319">
        <w:rPr>
          <w:szCs w:val="22"/>
        </w:rPr>
        <w:t xml:space="preserve"> </w:t>
      </w:r>
      <w:r w:rsidRPr="00057DAA">
        <w:rPr>
          <w:szCs w:val="22"/>
        </w:rPr>
        <w:t>protierozní</w:t>
      </w:r>
      <w:r>
        <w:rPr>
          <w:szCs w:val="22"/>
        </w:rPr>
        <w:t>ch</w:t>
      </w:r>
      <w:r w:rsidRPr="00057DAA">
        <w:rPr>
          <w:szCs w:val="22"/>
        </w:rPr>
        <w:t xml:space="preserve"> průleh</w:t>
      </w:r>
      <w:r>
        <w:rPr>
          <w:szCs w:val="22"/>
        </w:rPr>
        <w:t xml:space="preserve">ů </w:t>
      </w:r>
      <w:r w:rsidRPr="00C66319">
        <w:rPr>
          <w:szCs w:val="22"/>
        </w:rPr>
        <w:t>PR2</w:t>
      </w:r>
      <w:r>
        <w:rPr>
          <w:szCs w:val="22"/>
        </w:rPr>
        <w:t xml:space="preserve"> a PR3</w:t>
      </w:r>
      <w:r w:rsidRPr="00C66319">
        <w:rPr>
          <w:szCs w:val="22"/>
        </w:rPr>
        <w:t>.</w:t>
      </w:r>
      <w:r w:rsidR="009F3AAE">
        <w:rPr>
          <w:szCs w:val="22"/>
        </w:rPr>
        <w:t xml:space="preserve"> </w:t>
      </w:r>
      <w:r w:rsidR="009F3AAE" w:rsidRPr="00C66319">
        <w:rPr>
          <w:szCs w:val="22"/>
        </w:rPr>
        <w:t>V</w:t>
      </w:r>
      <w:r w:rsidR="009F3AAE">
        <w:rPr>
          <w:szCs w:val="22"/>
        </w:rPr>
        <w:t> </w:t>
      </w:r>
      <w:r w:rsidR="009F3AAE" w:rsidRPr="00C66319">
        <w:rPr>
          <w:szCs w:val="22"/>
        </w:rPr>
        <w:t>lokalitě</w:t>
      </w:r>
      <w:r w:rsidR="009F3AAE">
        <w:rPr>
          <w:szCs w:val="22"/>
        </w:rPr>
        <w:t xml:space="preserve"> sondy S6</w:t>
      </w:r>
      <w:r w:rsidR="009F3AAE" w:rsidRPr="00C66319">
        <w:rPr>
          <w:szCs w:val="22"/>
        </w:rPr>
        <w:t xml:space="preserve"> se nachází elektrické nadzemní vedení.</w:t>
      </w:r>
    </w:p>
    <w:p w14:paraId="1BAB4A40" w14:textId="77777777" w:rsidR="00057DAA" w:rsidRDefault="00057DAA" w:rsidP="00057DAA">
      <w:pPr>
        <w:rPr>
          <w:szCs w:val="22"/>
        </w:rPr>
      </w:pPr>
      <w:r w:rsidRPr="00C66319">
        <w:rPr>
          <w:szCs w:val="22"/>
        </w:rPr>
        <w:t xml:space="preserve">Souřadnice sond: </w:t>
      </w:r>
    </w:p>
    <w:tbl>
      <w:tblPr>
        <w:tblStyle w:val="Mkatabulky"/>
        <w:tblW w:w="5000" w:type="pct"/>
        <w:tblLook w:val="04A0" w:firstRow="1" w:lastRow="0" w:firstColumn="1" w:lastColumn="0" w:noHBand="0" w:noVBand="1"/>
      </w:tblPr>
      <w:tblGrid>
        <w:gridCol w:w="1981"/>
        <w:gridCol w:w="2717"/>
        <w:gridCol w:w="2878"/>
        <w:gridCol w:w="1768"/>
      </w:tblGrid>
      <w:tr w:rsidR="008F37EE" w14:paraId="33E97C2D" w14:textId="77777777" w:rsidTr="008F37EE">
        <w:tc>
          <w:tcPr>
            <w:tcW w:w="1060" w:type="pct"/>
          </w:tcPr>
          <w:p w14:paraId="154C32F3" w14:textId="77777777" w:rsidR="008F37EE" w:rsidRPr="00057DAA" w:rsidRDefault="008F37EE" w:rsidP="008F37EE">
            <w:pPr>
              <w:rPr>
                <w:b/>
                <w:bCs/>
                <w:szCs w:val="22"/>
              </w:rPr>
            </w:pPr>
            <w:r w:rsidRPr="00057DAA">
              <w:rPr>
                <w:b/>
                <w:bCs/>
                <w:szCs w:val="22"/>
              </w:rPr>
              <w:t>Označení sondy</w:t>
            </w:r>
          </w:p>
        </w:tc>
        <w:tc>
          <w:tcPr>
            <w:tcW w:w="1454" w:type="pct"/>
          </w:tcPr>
          <w:p w14:paraId="1E5E13FB" w14:textId="71880DB1" w:rsidR="008F37EE" w:rsidRPr="00057DAA" w:rsidRDefault="008F37EE" w:rsidP="008F37EE">
            <w:pPr>
              <w:rPr>
                <w:b/>
                <w:bCs/>
                <w:szCs w:val="22"/>
              </w:rPr>
            </w:pPr>
            <w:r w:rsidRPr="00057DAA">
              <w:rPr>
                <w:b/>
                <w:bCs/>
                <w:szCs w:val="22"/>
              </w:rPr>
              <w:t xml:space="preserve">Souřadnice </w:t>
            </w:r>
            <w:r>
              <w:rPr>
                <w:b/>
                <w:bCs/>
                <w:szCs w:val="22"/>
              </w:rPr>
              <w:t>X</w:t>
            </w:r>
            <w:r w:rsidRPr="00057DAA">
              <w:rPr>
                <w:b/>
                <w:bCs/>
                <w:szCs w:val="22"/>
              </w:rPr>
              <w:t xml:space="preserve"> (S-JTSK)</w:t>
            </w:r>
          </w:p>
        </w:tc>
        <w:tc>
          <w:tcPr>
            <w:tcW w:w="1540" w:type="pct"/>
          </w:tcPr>
          <w:p w14:paraId="274B4283" w14:textId="6532ED16" w:rsidR="008F37EE" w:rsidRPr="00057DAA" w:rsidRDefault="008F37EE" w:rsidP="008F37EE">
            <w:pPr>
              <w:rPr>
                <w:b/>
                <w:bCs/>
                <w:szCs w:val="22"/>
              </w:rPr>
            </w:pPr>
            <w:r w:rsidRPr="00057DAA">
              <w:rPr>
                <w:b/>
                <w:bCs/>
                <w:szCs w:val="22"/>
              </w:rPr>
              <w:t xml:space="preserve">Souřadnice </w:t>
            </w:r>
            <w:r>
              <w:rPr>
                <w:b/>
                <w:bCs/>
                <w:szCs w:val="22"/>
              </w:rPr>
              <w:t>Y</w:t>
            </w:r>
            <w:r w:rsidRPr="00057DAA">
              <w:rPr>
                <w:b/>
                <w:bCs/>
                <w:szCs w:val="22"/>
              </w:rPr>
              <w:t xml:space="preserve"> (S-JTSK)</w:t>
            </w:r>
          </w:p>
        </w:tc>
        <w:tc>
          <w:tcPr>
            <w:tcW w:w="946" w:type="pct"/>
          </w:tcPr>
          <w:p w14:paraId="6AA76C0F" w14:textId="77777777" w:rsidR="008F37EE" w:rsidRPr="00057DAA" w:rsidRDefault="008F37EE" w:rsidP="008F37EE">
            <w:pPr>
              <w:rPr>
                <w:b/>
                <w:bCs/>
                <w:szCs w:val="22"/>
              </w:rPr>
            </w:pPr>
            <w:r w:rsidRPr="00057DAA">
              <w:rPr>
                <w:b/>
                <w:bCs/>
                <w:szCs w:val="22"/>
              </w:rPr>
              <w:t>prvek</w:t>
            </w:r>
          </w:p>
        </w:tc>
      </w:tr>
      <w:tr w:rsidR="008F37EE" w14:paraId="509FF275" w14:textId="77777777" w:rsidTr="008F37EE">
        <w:tc>
          <w:tcPr>
            <w:tcW w:w="1060" w:type="pct"/>
          </w:tcPr>
          <w:p w14:paraId="1F4DA670" w14:textId="59F731DA" w:rsidR="008F37EE" w:rsidRDefault="008F37EE" w:rsidP="008F37EE">
            <w:pPr>
              <w:rPr>
                <w:szCs w:val="22"/>
              </w:rPr>
            </w:pPr>
            <w:r w:rsidRPr="00C66319">
              <w:rPr>
                <w:szCs w:val="22"/>
              </w:rPr>
              <w:t>S</w:t>
            </w:r>
            <w:r>
              <w:rPr>
                <w:szCs w:val="22"/>
              </w:rPr>
              <w:t>5</w:t>
            </w:r>
          </w:p>
        </w:tc>
        <w:tc>
          <w:tcPr>
            <w:tcW w:w="1454" w:type="pct"/>
          </w:tcPr>
          <w:p w14:paraId="7221E729" w14:textId="0B822FEC" w:rsidR="008F37EE" w:rsidRPr="00057DAA" w:rsidRDefault="008F37EE" w:rsidP="008F37EE">
            <w:pPr>
              <w:rPr>
                <w:szCs w:val="22"/>
              </w:rPr>
            </w:pPr>
            <w:r w:rsidRPr="00057DAA">
              <w:rPr>
                <w:szCs w:val="22"/>
              </w:rPr>
              <w:t>1079119,15</w:t>
            </w:r>
          </w:p>
        </w:tc>
        <w:tc>
          <w:tcPr>
            <w:tcW w:w="1540" w:type="pct"/>
          </w:tcPr>
          <w:p w14:paraId="00F6D33C" w14:textId="36B3E098" w:rsidR="008F37EE" w:rsidRDefault="008F37EE" w:rsidP="008F37EE">
            <w:pPr>
              <w:rPr>
                <w:szCs w:val="22"/>
              </w:rPr>
            </w:pPr>
            <w:r w:rsidRPr="00057DAA">
              <w:rPr>
                <w:szCs w:val="22"/>
              </w:rPr>
              <w:t>614780,08</w:t>
            </w:r>
          </w:p>
        </w:tc>
        <w:tc>
          <w:tcPr>
            <w:tcW w:w="946" w:type="pct"/>
          </w:tcPr>
          <w:p w14:paraId="117856A0" w14:textId="77777777" w:rsidR="008F37EE" w:rsidRDefault="008F37EE" w:rsidP="008F37EE">
            <w:pPr>
              <w:rPr>
                <w:szCs w:val="22"/>
              </w:rPr>
            </w:pPr>
            <w:r w:rsidRPr="00C66319">
              <w:rPr>
                <w:szCs w:val="22"/>
              </w:rPr>
              <w:t>PR2</w:t>
            </w:r>
          </w:p>
        </w:tc>
      </w:tr>
      <w:tr w:rsidR="008F37EE" w14:paraId="4E00EC6A" w14:textId="77777777" w:rsidTr="008F37EE">
        <w:tc>
          <w:tcPr>
            <w:tcW w:w="1060" w:type="pct"/>
          </w:tcPr>
          <w:p w14:paraId="232548C9" w14:textId="6CB7BF07" w:rsidR="008F37EE" w:rsidRDefault="008F37EE" w:rsidP="008F37EE">
            <w:pPr>
              <w:rPr>
                <w:szCs w:val="22"/>
              </w:rPr>
            </w:pPr>
            <w:r w:rsidRPr="00C66319">
              <w:rPr>
                <w:szCs w:val="22"/>
              </w:rPr>
              <w:t>S</w:t>
            </w:r>
            <w:r>
              <w:rPr>
                <w:szCs w:val="22"/>
              </w:rPr>
              <w:t>6</w:t>
            </w:r>
          </w:p>
        </w:tc>
        <w:tc>
          <w:tcPr>
            <w:tcW w:w="1454" w:type="pct"/>
          </w:tcPr>
          <w:p w14:paraId="44143331" w14:textId="1C752483" w:rsidR="008F37EE" w:rsidRPr="00057DAA" w:rsidRDefault="008F37EE" w:rsidP="008F37EE">
            <w:pPr>
              <w:rPr>
                <w:szCs w:val="22"/>
              </w:rPr>
            </w:pPr>
            <w:r w:rsidRPr="00057DAA">
              <w:rPr>
                <w:szCs w:val="22"/>
              </w:rPr>
              <w:t>1079972,40</w:t>
            </w:r>
          </w:p>
        </w:tc>
        <w:tc>
          <w:tcPr>
            <w:tcW w:w="1540" w:type="pct"/>
          </w:tcPr>
          <w:p w14:paraId="686613BE" w14:textId="2036B17C" w:rsidR="008F37EE" w:rsidRDefault="008F37EE" w:rsidP="008F37EE">
            <w:pPr>
              <w:rPr>
                <w:szCs w:val="22"/>
              </w:rPr>
            </w:pPr>
            <w:r w:rsidRPr="00057DAA">
              <w:rPr>
                <w:szCs w:val="22"/>
              </w:rPr>
              <w:t>613790,08</w:t>
            </w:r>
          </w:p>
        </w:tc>
        <w:tc>
          <w:tcPr>
            <w:tcW w:w="946" w:type="pct"/>
          </w:tcPr>
          <w:p w14:paraId="224862BF" w14:textId="143C8A2B" w:rsidR="008F37EE" w:rsidRDefault="008F37EE" w:rsidP="008F37EE">
            <w:pPr>
              <w:rPr>
                <w:szCs w:val="22"/>
              </w:rPr>
            </w:pPr>
            <w:r w:rsidRPr="00C66319">
              <w:rPr>
                <w:szCs w:val="22"/>
              </w:rPr>
              <w:t>PR</w:t>
            </w:r>
            <w:r>
              <w:rPr>
                <w:szCs w:val="22"/>
              </w:rPr>
              <w:t>3</w:t>
            </w:r>
          </w:p>
        </w:tc>
      </w:tr>
    </w:tbl>
    <w:p w14:paraId="147A6CBC" w14:textId="77777777" w:rsidR="00057DAA" w:rsidRDefault="00057DAA" w:rsidP="00057DAA">
      <w:pPr>
        <w:rPr>
          <w:szCs w:val="22"/>
        </w:rPr>
      </w:pPr>
    </w:p>
    <w:p w14:paraId="0BD43B8C" w14:textId="77777777" w:rsidR="00057DAA" w:rsidRDefault="00057DAA" w:rsidP="00057DAA">
      <w:pPr>
        <w:rPr>
          <w:szCs w:val="22"/>
        </w:rPr>
      </w:pPr>
    </w:p>
    <w:p w14:paraId="4DDE0AD1" w14:textId="0E55C787" w:rsidR="00057DAA" w:rsidRPr="00C66319" w:rsidRDefault="00057DAA" w:rsidP="00057DAA">
      <w:pPr>
        <w:rPr>
          <w:szCs w:val="22"/>
        </w:rPr>
      </w:pPr>
      <w:r w:rsidRPr="00C66319">
        <w:rPr>
          <w:szCs w:val="22"/>
        </w:rPr>
        <w:t>Souřadnice umístění sond se můžou lišit na základě posouzení v terénu při provádění průzkumu.</w:t>
      </w:r>
    </w:p>
    <w:p w14:paraId="5A51D88E" w14:textId="77777777" w:rsidR="00057DAA" w:rsidRDefault="00057DAA" w:rsidP="00057DAA">
      <w:pPr>
        <w:rPr>
          <w:szCs w:val="22"/>
        </w:rPr>
      </w:pPr>
      <w:r w:rsidRPr="00C66319">
        <w:rPr>
          <w:szCs w:val="22"/>
        </w:rPr>
        <w:t xml:space="preserve">Přibližné rozmístění sond viz </w:t>
      </w:r>
      <w:r>
        <w:rPr>
          <w:szCs w:val="22"/>
        </w:rPr>
        <w:t>obrázek</w:t>
      </w:r>
      <w:r w:rsidRPr="00C66319">
        <w:rPr>
          <w:szCs w:val="22"/>
        </w:rPr>
        <w:t xml:space="preserve"> mapy</w:t>
      </w:r>
      <w:r>
        <w:rPr>
          <w:szCs w:val="22"/>
        </w:rPr>
        <w:t>:</w:t>
      </w:r>
    </w:p>
    <w:p w14:paraId="7711538B" w14:textId="77777777" w:rsidR="00057DAA" w:rsidRDefault="00057DAA" w:rsidP="00C66319">
      <w:pPr>
        <w:rPr>
          <w:szCs w:val="22"/>
        </w:rPr>
      </w:pPr>
    </w:p>
    <w:p w14:paraId="2ED95EA4" w14:textId="4A1DA81B" w:rsidR="00057DAA" w:rsidRDefault="00057DAA" w:rsidP="00C66319">
      <w:pPr>
        <w:rPr>
          <w:szCs w:val="22"/>
        </w:rPr>
      </w:pPr>
      <w:r w:rsidRPr="00057DAA">
        <w:rPr>
          <w:noProof/>
          <w:szCs w:val="22"/>
        </w:rPr>
        <w:drawing>
          <wp:inline distT="0" distB="0" distL="0" distR="0" wp14:anchorId="6EC6EB9F" wp14:editId="0F63216B">
            <wp:extent cx="5939790" cy="4163060"/>
            <wp:effectExtent l="0" t="0" r="3810" b="8890"/>
            <wp:docPr id="1621633626" name="Obrázek 1" descr="Obsah obrázku mapa, text, atlas&#10;&#10;Obsah generovaný pomocí AI může být nesprávný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621633626" name="Obrázek 1" descr="Obsah obrázku mapa, text, atlas&#10;&#10;Obsah generovaný pomocí AI může být nesprávný."/>
                    <pic:cNvPicPr/>
                  </pic:nvPicPr>
                  <pic:blipFill>
                    <a:blip r:embed="rId18"/>
                    <a:stretch>
                      <a:fillRect/>
                    </a:stretch>
                  </pic:blipFill>
                  <pic:spPr>
                    <a:xfrm>
                      <a:off x="0" y="0"/>
                      <a:ext cx="5939790" cy="416306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6E39ADAC" w14:textId="77777777" w:rsidR="00C66319" w:rsidRDefault="00C66319" w:rsidP="00C66319">
      <w:pPr>
        <w:rPr>
          <w:szCs w:val="22"/>
        </w:rPr>
      </w:pPr>
    </w:p>
    <w:p w14:paraId="1159BEFF" w14:textId="77777777" w:rsidR="005D7283" w:rsidRDefault="005D7283">
      <w:pPr>
        <w:spacing w:before="0" w:after="0" w:line="240" w:lineRule="auto"/>
        <w:contextualSpacing w:val="0"/>
        <w:jc w:val="left"/>
        <w:rPr>
          <w:szCs w:val="22"/>
          <w:u w:val="single"/>
        </w:rPr>
      </w:pPr>
      <w:r>
        <w:rPr>
          <w:szCs w:val="22"/>
          <w:u w:val="single"/>
        </w:rPr>
        <w:br w:type="page"/>
      </w:r>
    </w:p>
    <w:p w14:paraId="171D1D31" w14:textId="2CA6AD79" w:rsidR="00C66319" w:rsidRDefault="00C66319" w:rsidP="00C66319">
      <w:pPr>
        <w:rPr>
          <w:szCs w:val="22"/>
        </w:rPr>
      </w:pPr>
      <w:proofErr w:type="spellStart"/>
      <w:r w:rsidRPr="00057DAA">
        <w:rPr>
          <w:szCs w:val="22"/>
          <w:u w:val="single"/>
        </w:rPr>
        <w:lastRenderedPageBreak/>
        <w:t>KoPÚ</w:t>
      </w:r>
      <w:proofErr w:type="spellEnd"/>
      <w:r w:rsidRPr="00057DAA">
        <w:rPr>
          <w:szCs w:val="22"/>
          <w:u w:val="single"/>
        </w:rPr>
        <w:t xml:space="preserve"> Sedliště</w:t>
      </w:r>
      <w:r>
        <w:rPr>
          <w:szCs w:val="22"/>
        </w:rPr>
        <w:t>:</w:t>
      </w:r>
    </w:p>
    <w:p w14:paraId="715F6001" w14:textId="6C9B2519" w:rsidR="003B6218" w:rsidRDefault="009F3AAE" w:rsidP="009F3AAE">
      <w:pPr>
        <w:rPr>
          <w:color w:val="FF0000"/>
          <w:szCs w:val="22"/>
        </w:rPr>
      </w:pPr>
      <w:r w:rsidRPr="00C66319">
        <w:rPr>
          <w:szCs w:val="22"/>
        </w:rPr>
        <w:t xml:space="preserve">Požadujeme provedení celkem </w:t>
      </w:r>
      <w:r>
        <w:rPr>
          <w:szCs w:val="22"/>
        </w:rPr>
        <w:t>3</w:t>
      </w:r>
      <w:r w:rsidRPr="00C66319">
        <w:rPr>
          <w:szCs w:val="22"/>
        </w:rPr>
        <w:t xml:space="preserve"> vrtaných nebo kopaných sond S</w:t>
      </w:r>
      <w:r>
        <w:rPr>
          <w:szCs w:val="22"/>
        </w:rPr>
        <w:t>4, S5</w:t>
      </w:r>
      <w:r w:rsidRPr="00C66319">
        <w:rPr>
          <w:szCs w:val="22"/>
        </w:rPr>
        <w:t xml:space="preserve"> a S</w:t>
      </w:r>
      <w:r>
        <w:rPr>
          <w:szCs w:val="22"/>
        </w:rPr>
        <w:t>6</w:t>
      </w:r>
      <w:r w:rsidRPr="00C66319">
        <w:rPr>
          <w:szCs w:val="22"/>
        </w:rPr>
        <w:t xml:space="preserve"> v místě navržen</w:t>
      </w:r>
      <w:r>
        <w:rPr>
          <w:szCs w:val="22"/>
        </w:rPr>
        <w:t>é hráze poldru, jedné sondy S10 pro p</w:t>
      </w:r>
      <w:r w:rsidRPr="009F3AAE">
        <w:rPr>
          <w:szCs w:val="22"/>
        </w:rPr>
        <w:t>osouzení stávajícího pramene, případně návrh sanace</w:t>
      </w:r>
      <w:r>
        <w:rPr>
          <w:szCs w:val="22"/>
        </w:rPr>
        <w:t xml:space="preserve"> a jedné sondy S12 v místě n</w:t>
      </w:r>
      <w:r w:rsidRPr="009F3AAE">
        <w:rPr>
          <w:szCs w:val="22"/>
        </w:rPr>
        <w:t>ávrh</w:t>
      </w:r>
      <w:r>
        <w:rPr>
          <w:szCs w:val="22"/>
        </w:rPr>
        <w:t>u</w:t>
      </w:r>
      <w:r w:rsidRPr="009F3AAE">
        <w:rPr>
          <w:szCs w:val="22"/>
        </w:rPr>
        <w:t xml:space="preserve"> protierozního vsakovacího příkopu a průlehu</w:t>
      </w:r>
      <w:r w:rsidR="008F37EE">
        <w:rPr>
          <w:szCs w:val="22"/>
        </w:rPr>
        <w:t>.</w:t>
      </w:r>
    </w:p>
    <w:p w14:paraId="555FF23E" w14:textId="5C6387D8" w:rsidR="009F3AAE" w:rsidRDefault="009F3AAE" w:rsidP="009F3AAE">
      <w:pPr>
        <w:rPr>
          <w:szCs w:val="22"/>
        </w:rPr>
      </w:pPr>
      <w:r w:rsidRPr="00C66319">
        <w:rPr>
          <w:szCs w:val="22"/>
        </w:rPr>
        <w:t xml:space="preserve">Souřadnice sond: </w:t>
      </w:r>
    </w:p>
    <w:tbl>
      <w:tblPr>
        <w:tblStyle w:val="Mkatabulky"/>
        <w:tblW w:w="0" w:type="auto"/>
        <w:tblLook w:val="04A0" w:firstRow="1" w:lastRow="0" w:firstColumn="1" w:lastColumn="0" w:noHBand="0" w:noVBand="1"/>
      </w:tblPr>
      <w:tblGrid>
        <w:gridCol w:w="2263"/>
        <w:gridCol w:w="2694"/>
        <w:gridCol w:w="2693"/>
        <w:gridCol w:w="1694"/>
      </w:tblGrid>
      <w:tr w:rsidR="009F3AAE" w14:paraId="551B4682" w14:textId="77777777" w:rsidTr="002A3AFC">
        <w:tc>
          <w:tcPr>
            <w:tcW w:w="2263" w:type="dxa"/>
          </w:tcPr>
          <w:p w14:paraId="5CDD066B" w14:textId="77777777" w:rsidR="009F3AAE" w:rsidRPr="00057DAA" w:rsidRDefault="009F3AAE" w:rsidP="002A3AFC">
            <w:pPr>
              <w:rPr>
                <w:b/>
                <w:bCs/>
                <w:szCs w:val="22"/>
              </w:rPr>
            </w:pPr>
            <w:r w:rsidRPr="00057DAA">
              <w:rPr>
                <w:b/>
                <w:bCs/>
                <w:szCs w:val="22"/>
              </w:rPr>
              <w:t>Označení sondy</w:t>
            </w:r>
          </w:p>
        </w:tc>
        <w:tc>
          <w:tcPr>
            <w:tcW w:w="2694" w:type="dxa"/>
          </w:tcPr>
          <w:p w14:paraId="264C252B" w14:textId="77777777" w:rsidR="009F3AAE" w:rsidRPr="00057DAA" w:rsidRDefault="009F3AAE" w:rsidP="002A3AFC">
            <w:pPr>
              <w:rPr>
                <w:b/>
                <w:bCs/>
                <w:szCs w:val="22"/>
              </w:rPr>
            </w:pPr>
            <w:r w:rsidRPr="00057DAA">
              <w:rPr>
                <w:b/>
                <w:bCs/>
                <w:szCs w:val="22"/>
              </w:rPr>
              <w:t>Souřadnice X (S-JTSK)</w:t>
            </w:r>
          </w:p>
        </w:tc>
        <w:tc>
          <w:tcPr>
            <w:tcW w:w="2693" w:type="dxa"/>
          </w:tcPr>
          <w:p w14:paraId="523AA47B" w14:textId="77777777" w:rsidR="009F3AAE" w:rsidRPr="00057DAA" w:rsidRDefault="009F3AAE" w:rsidP="002A3AFC">
            <w:pPr>
              <w:rPr>
                <w:b/>
                <w:bCs/>
                <w:szCs w:val="22"/>
              </w:rPr>
            </w:pPr>
            <w:r w:rsidRPr="00057DAA">
              <w:rPr>
                <w:b/>
                <w:bCs/>
                <w:szCs w:val="22"/>
              </w:rPr>
              <w:t>Souřadnice Y (S-JTSK)</w:t>
            </w:r>
          </w:p>
        </w:tc>
        <w:tc>
          <w:tcPr>
            <w:tcW w:w="1694" w:type="dxa"/>
          </w:tcPr>
          <w:p w14:paraId="2EC4F5ED" w14:textId="77777777" w:rsidR="009F3AAE" w:rsidRPr="00057DAA" w:rsidRDefault="009F3AAE" w:rsidP="002A3AFC">
            <w:pPr>
              <w:rPr>
                <w:b/>
                <w:bCs/>
                <w:szCs w:val="22"/>
              </w:rPr>
            </w:pPr>
            <w:r w:rsidRPr="00057DAA">
              <w:rPr>
                <w:b/>
                <w:bCs/>
                <w:szCs w:val="22"/>
              </w:rPr>
              <w:t>prvek</w:t>
            </w:r>
          </w:p>
        </w:tc>
      </w:tr>
      <w:tr w:rsidR="009F3AAE" w14:paraId="0657A570" w14:textId="77777777" w:rsidTr="002A3AFC">
        <w:tc>
          <w:tcPr>
            <w:tcW w:w="2263" w:type="dxa"/>
          </w:tcPr>
          <w:p w14:paraId="126CD906" w14:textId="318B5CAB" w:rsidR="009F3AAE" w:rsidRDefault="009F3AAE" w:rsidP="002A3AFC">
            <w:pPr>
              <w:rPr>
                <w:szCs w:val="22"/>
              </w:rPr>
            </w:pPr>
            <w:r w:rsidRPr="00C66319">
              <w:rPr>
                <w:szCs w:val="22"/>
              </w:rPr>
              <w:t>S</w:t>
            </w:r>
            <w:r>
              <w:rPr>
                <w:szCs w:val="22"/>
              </w:rPr>
              <w:t>4</w:t>
            </w:r>
          </w:p>
        </w:tc>
        <w:tc>
          <w:tcPr>
            <w:tcW w:w="2694" w:type="dxa"/>
          </w:tcPr>
          <w:p w14:paraId="74CE6EF4" w14:textId="379996F0" w:rsidR="009F3AAE" w:rsidRDefault="008F37EE" w:rsidP="002A3AFC">
            <w:pPr>
              <w:rPr>
                <w:szCs w:val="22"/>
              </w:rPr>
            </w:pPr>
            <w:r w:rsidRPr="008F37EE">
              <w:rPr>
                <w:szCs w:val="22"/>
              </w:rPr>
              <w:t>1081049.04</w:t>
            </w:r>
          </w:p>
        </w:tc>
        <w:tc>
          <w:tcPr>
            <w:tcW w:w="2693" w:type="dxa"/>
          </w:tcPr>
          <w:p w14:paraId="2E837430" w14:textId="055437A1" w:rsidR="009F3AAE" w:rsidRDefault="008F37EE" w:rsidP="002A3AFC">
            <w:pPr>
              <w:rPr>
                <w:szCs w:val="22"/>
              </w:rPr>
            </w:pPr>
            <w:r w:rsidRPr="008F37EE">
              <w:rPr>
                <w:szCs w:val="22"/>
              </w:rPr>
              <w:t>613094.43</w:t>
            </w:r>
          </w:p>
        </w:tc>
        <w:tc>
          <w:tcPr>
            <w:tcW w:w="1694" w:type="dxa"/>
          </w:tcPr>
          <w:p w14:paraId="040D1E7F" w14:textId="586BD740" w:rsidR="009F3AAE" w:rsidRDefault="008F37EE" w:rsidP="002A3AFC">
            <w:pPr>
              <w:rPr>
                <w:szCs w:val="22"/>
              </w:rPr>
            </w:pPr>
            <w:r>
              <w:rPr>
                <w:szCs w:val="22"/>
              </w:rPr>
              <w:t>poldr</w:t>
            </w:r>
          </w:p>
        </w:tc>
      </w:tr>
      <w:tr w:rsidR="009F3AAE" w14:paraId="5AE63947" w14:textId="77777777" w:rsidTr="002A3AFC">
        <w:tc>
          <w:tcPr>
            <w:tcW w:w="2263" w:type="dxa"/>
          </w:tcPr>
          <w:p w14:paraId="01B9F63D" w14:textId="4F242ABA" w:rsidR="009F3AAE" w:rsidRPr="00C66319" w:rsidRDefault="009F3AAE" w:rsidP="002A3AFC">
            <w:pPr>
              <w:rPr>
                <w:szCs w:val="22"/>
              </w:rPr>
            </w:pPr>
            <w:r>
              <w:rPr>
                <w:szCs w:val="22"/>
              </w:rPr>
              <w:t>S5</w:t>
            </w:r>
          </w:p>
        </w:tc>
        <w:tc>
          <w:tcPr>
            <w:tcW w:w="2694" w:type="dxa"/>
          </w:tcPr>
          <w:p w14:paraId="5628302A" w14:textId="78CF0641" w:rsidR="009F3AAE" w:rsidRPr="00057DAA" w:rsidRDefault="008F37EE" w:rsidP="002A3AFC">
            <w:pPr>
              <w:rPr>
                <w:szCs w:val="22"/>
              </w:rPr>
            </w:pPr>
            <w:r w:rsidRPr="008F37EE">
              <w:rPr>
                <w:szCs w:val="22"/>
              </w:rPr>
              <w:t>1081106.10</w:t>
            </w:r>
          </w:p>
        </w:tc>
        <w:tc>
          <w:tcPr>
            <w:tcW w:w="2693" w:type="dxa"/>
          </w:tcPr>
          <w:p w14:paraId="5ECCA954" w14:textId="2E7057F4" w:rsidR="009F3AAE" w:rsidRPr="00057DAA" w:rsidRDefault="008F37EE" w:rsidP="002A3AFC">
            <w:pPr>
              <w:rPr>
                <w:szCs w:val="22"/>
              </w:rPr>
            </w:pPr>
            <w:r w:rsidRPr="008F37EE">
              <w:rPr>
                <w:szCs w:val="22"/>
              </w:rPr>
              <w:t>613125.81</w:t>
            </w:r>
          </w:p>
        </w:tc>
        <w:tc>
          <w:tcPr>
            <w:tcW w:w="1694" w:type="dxa"/>
          </w:tcPr>
          <w:p w14:paraId="6C88E5D6" w14:textId="3B78139D" w:rsidR="009F3AAE" w:rsidRPr="00C66319" w:rsidRDefault="008F37EE" w:rsidP="002A3AFC">
            <w:pPr>
              <w:rPr>
                <w:szCs w:val="22"/>
              </w:rPr>
            </w:pPr>
            <w:r>
              <w:rPr>
                <w:szCs w:val="22"/>
              </w:rPr>
              <w:t>poldr</w:t>
            </w:r>
          </w:p>
        </w:tc>
      </w:tr>
      <w:tr w:rsidR="009F3AAE" w14:paraId="39413395" w14:textId="77777777" w:rsidTr="002A3AFC">
        <w:tc>
          <w:tcPr>
            <w:tcW w:w="2263" w:type="dxa"/>
          </w:tcPr>
          <w:p w14:paraId="6B726F1C" w14:textId="77777777" w:rsidR="009F3AAE" w:rsidRDefault="009F3AAE" w:rsidP="002A3AFC">
            <w:pPr>
              <w:rPr>
                <w:szCs w:val="22"/>
              </w:rPr>
            </w:pPr>
            <w:r w:rsidRPr="00C66319">
              <w:rPr>
                <w:szCs w:val="22"/>
              </w:rPr>
              <w:t>S</w:t>
            </w:r>
            <w:r>
              <w:rPr>
                <w:szCs w:val="22"/>
              </w:rPr>
              <w:t>6</w:t>
            </w:r>
          </w:p>
        </w:tc>
        <w:tc>
          <w:tcPr>
            <w:tcW w:w="2694" w:type="dxa"/>
          </w:tcPr>
          <w:p w14:paraId="201D7292" w14:textId="4404D53A" w:rsidR="009F3AAE" w:rsidRDefault="008F37EE" w:rsidP="002A3AFC">
            <w:pPr>
              <w:rPr>
                <w:szCs w:val="22"/>
              </w:rPr>
            </w:pPr>
            <w:r w:rsidRPr="008F37EE">
              <w:rPr>
                <w:szCs w:val="22"/>
              </w:rPr>
              <w:t>1081171.92</w:t>
            </w:r>
          </w:p>
        </w:tc>
        <w:tc>
          <w:tcPr>
            <w:tcW w:w="2693" w:type="dxa"/>
          </w:tcPr>
          <w:p w14:paraId="24C10602" w14:textId="7E5A6206" w:rsidR="009F3AAE" w:rsidRDefault="008F37EE" w:rsidP="002A3AFC">
            <w:pPr>
              <w:rPr>
                <w:szCs w:val="22"/>
              </w:rPr>
            </w:pPr>
            <w:r w:rsidRPr="008F37EE">
              <w:rPr>
                <w:szCs w:val="22"/>
              </w:rPr>
              <w:t>613163.35</w:t>
            </w:r>
          </w:p>
        </w:tc>
        <w:tc>
          <w:tcPr>
            <w:tcW w:w="1694" w:type="dxa"/>
          </w:tcPr>
          <w:p w14:paraId="1C1052B2" w14:textId="6808F127" w:rsidR="009F3AAE" w:rsidRDefault="008F37EE" w:rsidP="002A3AFC">
            <w:pPr>
              <w:rPr>
                <w:szCs w:val="22"/>
              </w:rPr>
            </w:pPr>
            <w:r>
              <w:rPr>
                <w:szCs w:val="22"/>
              </w:rPr>
              <w:t>poldr</w:t>
            </w:r>
          </w:p>
        </w:tc>
      </w:tr>
      <w:tr w:rsidR="008F37EE" w14:paraId="7FA22A5D" w14:textId="77777777" w:rsidTr="002A3AFC">
        <w:tc>
          <w:tcPr>
            <w:tcW w:w="2263" w:type="dxa"/>
          </w:tcPr>
          <w:p w14:paraId="25FCE76B" w14:textId="23E9CB55" w:rsidR="008F37EE" w:rsidRPr="00C66319" w:rsidRDefault="008F37EE" w:rsidP="002A3AFC">
            <w:pPr>
              <w:rPr>
                <w:szCs w:val="22"/>
              </w:rPr>
            </w:pPr>
            <w:r>
              <w:rPr>
                <w:szCs w:val="22"/>
              </w:rPr>
              <w:t>S10</w:t>
            </w:r>
          </w:p>
        </w:tc>
        <w:tc>
          <w:tcPr>
            <w:tcW w:w="2694" w:type="dxa"/>
          </w:tcPr>
          <w:p w14:paraId="7246A818" w14:textId="1CC6BD5C" w:rsidR="008F37EE" w:rsidRPr="00057DAA" w:rsidRDefault="008F37EE" w:rsidP="002A3AFC">
            <w:pPr>
              <w:rPr>
                <w:szCs w:val="22"/>
              </w:rPr>
            </w:pPr>
            <w:r w:rsidRPr="008F37EE">
              <w:rPr>
                <w:szCs w:val="22"/>
              </w:rPr>
              <w:t>1081087.27</w:t>
            </w:r>
          </w:p>
        </w:tc>
        <w:tc>
          <w:tcPr>
            <w:tcW w:w="2693" w:type="dxa"/>
          </w:tcPr>
          <w:p w14:paraId="1BAB91B7" w14:textId="05D181CB" w:rsidR="008F37EE" w:rsidRPr="00057DAA" w:rsidRDefault="008F37EE" w:rsidP="002A3AFC">
            <w:pPr>
              <w:rPr>
                <w:szCs w:val="22"/>
              </w:rPr>
            </w:pPr>
            <w:r w:rsidRPr="008F37EE">
              <w:rPr>
                <w:szCs w:val="22"/>
              </w:rPr>
              <w:t>613103.92</w:t>
            </w:r>
          </w:p>
        </w:tc>
        <w:tc>
          <w:tcPr>
            <w:tcW w:w="1694" w:type="dxa"/>
          </w:tcPr>
          <w:p w14:paraId="2001C9A9" w14:textId="0B40270D" w:rsidR="008F37EE" w:rsidRDefault="008F37EE" w:rsidP="002A3AFC">
            <w:pPr>
              <w:rPr>
                <w:szCs w:val="22"/>
              </w:rPr>
            </w:pPr>
            <w:r>
              <w:rPr>
                <w:szCs w:val="22"/>
              </w:rPr>
              <w:t>poldr</w:t>
            </w:r>
          </w:p>
        </w:tc>
      </w:tr>
      <w:tr w:rsidR="008F37EE" w14:paraId="7D2A1378" w14:textId="77777777" w:rsidTr="002A3AFC">
        <w:tc>
          <w:tcPr>
            <w:tcW w:w="2263" w:type="dxa"/>
          </w:tcPr>
          <w:p w14:paraId="06329B0A" w14:textId="31BDDC08" w:rsidR="008F37EE" w:rsidRPr="00C66319" w:rsidRDefault="008F37EE" w:rsidP="002A3AFC">
            <w:pPr>
              <w:rPr>
                <w:szCs w:val="22"/>
              </w:rPr>
            </w:pPr>
            <w:r>
              <w:rPr>
                <w:szCs w:val="22"/>
              </w:rPr>
              <w:t>S12</w:t>
            </w:r>
          </w:p>
        </w:tc>
        <w:tc>
          <w:tcPr>
            <w:tcW w:w="2694" w:type="dxa"/>
          </w:tcPr>
          <w:p w14:paraId="5E72754B" w14:textId="678675F2" w:rsidR="008F37EE" w:rsidRPr="00057DAA" w:rsidRDefault="008F37EE" w:rsidP="002A3AFC">
            <w:pPr>
              <w:rPr>
                <w:szCs w:val="22"/>
              </w:rPr>
            </w:pPr>
            <w:r w:rsidRPr="008F37EE">
              <w:rPr>
                <w:szCs w:val="22"/>
              </w:rPr>
              <w:t>1081026.72</w:t>
            </w:r>
          </w:p>
        </w:tc>
        <w:tc>
          <w:tcPr>
            <w:tcW w:w="2693" w:type="dxa"/>
          </w:tcPr>
          <w:p w14:paraId="680AB3F5" w14:textId="6315D082" w:rsidR="008F37EE" w:rsidRPr="00057DAA" w:rsidRDefault="008F37EE" w:rsidP="002A3AFC">
            <w:pPr>
              <w:rPr>
                <w:szCs w:val="22"/>
              </w:rPr>
            </w:pPr>
            <w:r w:rsidRPr="008F37EE">
              <w:rPr>
                <w:szCs w:val="22"/>
              </w:rPr>
              <w:t>614308.93</w:t>
            </w:r>
          </w:p>
        </w:tc>
        <w:tc>
          <w:tcPr>
            <w:tcW w:w="1694" w:type="dxa"/>
          </w:tcPr>
          <w:p w14:paraId="7DA6A58D" w14:textId="4795B5F2" w:rsidR="008F37EE" w:rsidRDefault="008F37EE" w:rsidP="002A3AFC">
            <w:pPr>
              <w:rPr>
                <w:szCs w:val="22"/>
              </w:rPr>
            </w:pPr>
            <w:r>
              <w:rPr>
                <w:szCs w:val="22"/>
              </w:rPr>
              <w:t>PR</w:t>
            </w:r>
          </w:p>
        </w:tc>
      </w:tr>
    </w:tbl>
    <w:p w14:paraId="1564A875" w14:textId="77777777" w:rsidR="009F3AAE" w:rsidRDefault="009F3AAE" w:rsidP="009F3AAE">
      <w:pPr>
        <w:rPr>
          <w:szCs w:val="22"/>
        </w:rPr>
      </w:pPr>
    </w:p>
    <w:p w14:paraId="6F71E98C" w14:textId="77777777" w:rsidR="008F37EE" w:rsidRPr="00C66319" w:rsidRDefault="008F37EE" w:rsidP="008F37EE">
      <w:pPr>
        <w:rPr>
          <w:szCs w:val="22"/>
        </w:rPr>
      </w:pPr>
      <w:r w:rsidRPr="00C66319">
        <w:rPr>
          <w:szCs w:val="22"/>
        </w:rPr>
        <w:t>Souřadnice umístění sond se můžou lišit na základě posouzení v terénu při provádění průzkumu.</w:t>
      </w:r>
    </w:p>
    <w:p w14:paraId="0019A576" w14:textId="77777777" w:rsidR="008F37EE" w:rsidRDefault="008F37EE" w:rsidP="008F37EE">
      <w:pPr>
        <w:rPr>
          <w:szCs w:val="22"/>
        </w:rPr>
      </w:pPr>
      <w:r w:rsidRPr="00C66319">
        <w:rPr>
          <w:szCs w:val="22"/>
        </w:rPr>
        <w:t xml:space="preserve">Přibližné rozmístění sond viz </w:t>
      </w:r>
      <w:r>
        <w:rPr>
          <w:szCs w:val="22"/>
        </w:rPr>
        <w:t>obrázek</w:t>
      </w:r>
      <w:r w:rsidRPr="00C66319">
        <w:rPr>
          <w:szCs w:val="22"/>
        </w:rPr>
        <w:t xml:space="preserve"> mapy</w:t>
      </w:r>
      <w:r>
        <w:rPr>
          <w:szCs w:val="22"/>
        </w:rPr>
        <w:t>:</w:t>
      </w:r>
    </w:p>
    <w:p w14:paraId="118E0F07" w14:textId="0661E213" w:rsidR="009F3AAE" w:rsidRDefault="008F37EE" w:rsidP="00C66319">
      <w:pPr>
        <w:rPr>
          <w:szCs w:val="22"/>
        </w:rPr>
      </w:pPr>
      <w:r w:rsidRPr="008F37EE">
        <w:rPr>
          <w:noProof/>
          <w:szCs w:val="22"/>
        </w:rPr>
        <w:drawing>
          <wp:inline distT="0" distB="0" distL="0" distR="0" wp14:anchorId="742A9F2F" wp14:editId="5234C231">
            <wp:extent cx="5939790" cy="2491105"/>
            <wp:effectExtent l="0" t="0" r="3810" b="4445"/>
            <wp:docPr id="992430737" name="Obrázek 1" descr="Obsah obrázku mapa, text, atlas&#10;&#10;Obsah generovaný pomocí AI může být nesprávný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92430737" name="Obrázek 1" descr="Obsah obrázku mapa, text, atlas&#10;&#10;Obsah generovaný pomocí AI může být nesprávný."/>
                    <pic:cNvPicPr/>
                  </pic:nvPicPr>
                  <pic:blipFill>
                    <a:blip r:embed="rId19"/>
                    <a:stretch>
                      <a:fillRect/>
                    </a:stretch>
                  </pic:blipFill>
                  <pic:spPr>
                    <a:xfrm>
                      <a:off x="0" y="0"/>
                      <a:ext cx="5939790" cy="249110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54A4B2ED" w14:textId="77777777" w:rsidR="009F3AAE" w:rsidRDefault="009F3AAE" w:rsidP="00C66319">
      <w:pPr>
        <w:rPr>
          <w:szCs w:val="22"/>
        </w:rPr>
      </w:pPr>
    </w:p>
    <w:p w14:paraId="2DA0DEDD" w14:textId="77777777" w:rsidR="005D7283" w:rsidRDefault="005D7283">
      <w:pPr>
        <w:spacing w:before="0" w:after="0" w:line="240" w:lineRule="auto"/>
        <w:contextualSpacing w:val="0"/>
        <w:jc w:val="left"/>
        <w:rPr>
          <w:szCs w:val="22"/>
          <w:u w:val="single"/>
        </w:rPr>
      </w:pPr>
      <w:r>
        <w:rPr>
          <w:szCs w:val="22"/>
          <w:u w:val="single"/>
        </w:rPr>
        <w:br w:type="page"/>
      </w:r>
    </w:p>
    <w:p w14:paraId="69F99185" w14:textId="3B00ED6A" w:rsidR="00C66319" w:rsidRDefault="00C66319" w:rsidP="00C66319">
      <w:pPr>
        <w:rPr>
          <w:szCs w:val="22"/>
        </w:rPr>
      </w:pPr>
      <w:proofErr w:type="spellStart"/>
      <w:r w:rsidRPr="00057DAA">
        <w:rPr>
          <w:szCs w:val="22"/>
          <w:u w:val="single"/>
        </w:rPr>
        <w:lastRenderedPageBreak/>
        <w:t>KoPÚ</w:t>
      </w:r>
      <w:proofErr w:type="spellEnd"/>
      <w:r w:rsidRPr="00057DAA">
        <w:rPr>
          <w:szCs w:val="22"/>
          <w:u w:val="single"/>
        </w:rPr>
        <w:t xml:space="preserve"> Tržek</w:t>
      </w:r>
      <w:r>
        <w:rPr>
          <w:szCs w:val="22"/>
        </w:rPr>
        <w:t>:</w:t>
      </w:r>
    </w:p>
    <w:p w14:paraId="60C6E15E" w14:textId="69812EC7" w:rsidR="008F37EE" w:rsidRDefault="008F37EE" w:rsidP="008F37EE">
      <w:pPr>
        <w:rPr>
          <w:szCs w:val="22"/>
        </w:rPr>
      </w:pPr>
      <w:r w:rsidRPr="00C66319">
        <w:rPr>
          <w:szCs w:val="22"/>
        </w:rPr>
        <w:t xml:space="preserve">Požadujeme provedení celkem </w:t>
      </w:r>
      <w:r>
        <w:rPr>
          <w:szCs w:val="22"/>
        </w:rPr>
        <w:t>2</w:t>
      </w:r>
      <w:r w:rsidRPr="00C66319">
        <w:rPr>
          <w:szCs w:val="22"/>
        </w:rPr>
        <w:t xml:space="preserve"> vrtaných nebo kopaných sond S</w:t>
      </w:r>
      <w:r>
        <w:rPr>
          <w:szCs w:val="22"/>
        </w:rPr>
        <w:t xml:space="preserve">1 a S3 v orné půdě </w:t>
      </w:r>
      <w:r w:rsidRPr="00C66319">
        <w:rPr>
          <w:szCs w:val="22"/>
        </w:rPr>
        <w:t>v místě navržen</w:t>
      </w:r>
      <w:r>
        <w:rPr>
          <w:szCs w:val="22"/>
        </w:rPr>
        <w:t>ých</w:t>
      </w:r>
      <w:r w:rsidRPr="00C66319">
        <w:rPr>
          <w:szCs w:val="22"/>
        </w:rPr>
        <w:t xml:space="preserve"> </w:t>
      </w:r>
      <w:r w:rsidRPr="00057DAA">
        <w:rPr>
          <w:szCs w:val="22"/>
        </w:rPr>
        <w:t>protierozní</w:t>
      </w:r>
      <w:r>
        <w:rPr>
          <w:szCs w:val="22"/>
        </w:rPr>
        <w:t>ch</w:t>
      </w:r>
      <w:r w:rsidRPr="00057DAA">
        <w:rPr>
          <w:szCs w:val="22"/>
        </w:rPr>
        <w:t xml:space="preserve"> průleh</w:t>
      </w:r>
      <w:r>
        <w:rPr>
          <w:szCs w:val="22"/>
        </w:rPr>
        <w:t xml:space="preserve">ů </w:t>
      </w:r>
      <w:r w:rsidRPr="00C66319">
        <w:rPr>
          <w:szCs w:val="22"/>
        </w:rPr>
        <w:t>PR</w:t>
      </w:r>
      <w:r>
        <w:rPr>
          <w:szCs w:val="22"/>
        </w:rPr>
        <w:t>1 a PR2.</w:t>
      </w:r>
      <w:r w:rsidRPr="008F37EE">
        <w:rPr>
          <w:color w:val="FF0000"/>
          <w:szCs w:val="22"/>
        </w:rPr>
        <w:t xml:space="preserve"> </w:t>
      </w:r>
      <w:r w:rsidRPr="0020036F">
        <w:rPr>
          <w:szCs w:val="22"/>
        </w:rPr>
        <w:t>V blízkosti PR</w:t>
      </w:r>
      <w:r w:rsidR="0020036F" w:rsidRPr="0020036F">
        <w:rPr>
          <w:szCs w:val="22"/>
        </w:rPr>
        <w:t xml:space="preserve">2 (S3) </w:t>
      </w:r>
      <w:r w:rsidRPr="0020036F">
        <w:rPr>
          <w:szCs w:val="22"/>
        </w:rPr>
        <w:t>se nachází území s archeologickými nálezy.</w:t>
      </w:r>
    </w:p>
    <w:p w14:paraId="247A5F7F" w14:textId="77777777" w:rsidR="008F37EE" w:rsidRDefault="008F37EE" w:rsidP="008F37EE">
      <w:pPr>
        <w:rPr>
          <w:szCs w:val="22"/>
        </w:rPr>
      </w:pPr>
      <w:r w:rsidRPr="00C66319">
        <w:rPr>
          <w:szCs w:val="22"/>
        </w:rPr>
        <w:t xml:space="preserve">Souřadnice sond: </w:t>
      </w:r>
    </w:p>
    <w:tbl>
      <w:tblPr>
        <w:tblStyle w:val="Mkatabulky"/>
        <w:tblW w:w="0" w:type="auto"/>
        <w:tblLook w:val="04A0" w:firstRow="1" w:lastRow="0" w:firstColumn="1" w:lastColumn="0" w:noHBand="0" w:noVBand="1"/>
      </w:tblPr>
      <w:tblGrid>
        <w:gridCol w:w="2263"/>
        <w:gridCol w:w="2694"/>
        <w:gridCol w:w="2693"/>
        <w:gridCol w:w="1694"/>
      </w:tblGrid>
      <w:tr w:rsidR="008F37EE" w14:paraId="15D65410" w14:textId="77777777" w:rsidTr="002A3AFC">
        <w:tc>
          <w:tcPr>
            <w:tcW w:w="2263" w:type="dxa"/>
          </w:tcPr>
          <w:p w14:paraId="05AE56D1" w14:textId="77777777" w:rsidR="008F37EE" w:rsidRPr="00057DAA" w:rsidRDefault="008F37EE" w:rsidP="002A3AFC">
            <w:pPr>
              <w:rPr>
                <w:b/>
                <w:bCs/>
                <w:szCs w:val="22"/>
              </w:rPr>
            </w:pPr>
            <w:r w:rsidRPr="00057DAA">
              <w:rPr>
                <w:b/>
                <w:bCs/>
                <w:szCs w:val="22"/>
              </w:rPr>
              <w:t>Označení sondy</w:t>
            </w:r>
          </w:p>
        </w:tc>
        <w:tc>
          <w:tcPr>
            <w:tcW w:w="2694" w:type="dxa"/>
          </w:tcPr>
          <w:p w14:paraId="0C4554F0" w14:textId="77777777" w:rsidR="008F37EE" w:rsidRPr="00057DAA" w:rsidRDefault="008F37EE" w:rsidP="002A3AFC">
            <w:pPr>
              <w:rPr>
                <w:b/>
                <w:bCs/>
                <w:szCs w:val="22"/>
              </w:rPr>
            </w:pPr>
            <w:r w:rsidRPr="00057DAA">
              <w:rPr>
                <w:b/>
                <w:bCs/>
                <w:szCs w:val="22"/>
              </w:rPr>
              <w:t>Souřadnice X (S-JTSK)</w:t>
            </w:r>
          </w:p>
        </w:tc>
        <w:tc>
          <w:tcPr>
            <w:tcW w:w="2693" w:type="dxa"/>
          </w:tcPr>
          <w:p w14:paraId="5AD839D4" w14:textId="77777777" w:rsidR="008F37EE" w:rsidRPr="00057DAA" w:rsidRDefault="008F37EE" w:rsidP="002A3AFC">
            <w:pPr>
              <w:rPr>
                <w:b/>
                <w:bCs/>
                <w:szCs w:val="22"/>
              </w:rPr>
            </w:pPr>
            <w:r w:rsidRPr="00057DAA">
              <w:rPr>
                <w:b/>
                <w:bCs/>
                <w:szCs w:val="22"/>
              </w:rPr>
              <w:t>Souřadnice Y (S-JTSK)</w:t>
            </w:r>
          </w:p>
        </w:tc>
        <w:tc>
          <w:tcPr>
            <w:tcW w:w="1694" w:type="dxa"/>
          </w:tcPr>
          <w:p w14:paraId="342F4E29" w14:textId="77777777" w:rsidR="008F37EE" w:rsidRPr="00057DAA" w:rsidRDefault="008F37EE" w:rsidP="002A3AFC">
            <w:pPr>
              <w:rPr>
                <w:b/>
                <w:bCs/>
                <w:szCs w:val="22"/>
              </w:rPr>
            </w:pPr>
            <w:r w:rsidRPr="00057DAA">
              <w:rPr>
                <w:b/>
                <w:bCs/>
                <w:szCs w:val="22"/>
              </w:rPr>
              <w:t>prvek</w:t>
            </w:r>
          </w:p>
        </w:tc>
      </w:tr>
      <w:tr w:rsidR="008F37EE" w14:paraId="43321CE5" w14:textId="77777777" w:rsidTr="002A3AFC">
        <w:tc>
          <w:tcPr>
            <w:tcW w:w="2263" w:type="dxa"/>
          </w:tcPr>
          <w:p w14:paraId="5A63A322" w14:textId="33A4DC0C" w:rsidR="008F37EE" w:rsidRDefault="008F37EE" w:rsidP="002A3AFC">
            <w:pPr>
              <w:rPr>
                <w:szCs w:val="22"/>
              </w:rPr>
            </w:pPr>
            <w:r w:rsidRPr="00C66319">
              <w:rPr>
                <w:szCs w:val="22"/>
              </w:rPr>
              <w:t>S</w:t>
            </w:r>
            <w:r>
              <w:rPr>
                <w:szCs w:val="22"/>
              </w:rPr>
              <w:t>1</w:t>
            </w:r>
          </w:p>
        </w:tc>
        <w:tc>
          <w:tcPr>
            <w:tcW w:w="2694" w:type="dxa"/>
          </w:tcPr>
          <w:p w14:paraId="3B762778" w14:textId="7836491E" w:rsidR="008F37EE" w:rsidRDefault="008F37EE" w:rsidP="002A3AFC">
            <w:pPr>
              <w:rPr>
                <w:szCs w:val="22"/>
              </w:rPr>
            </w:pPr>
            <w:r w:rsidRPr="008F37EE">
              <w:rPr>
                <w:szCs w:val="22"/>
              </w:rPr>
              <w:t>1082647,94</w:t>
            </w:r>
          </w:p>
        </w:tc>
        <w:tc>
          <w:tcPr>
            <w:tcW w:w="2693" w:type="dxa"/>
          </w:tcPr>
          <w:p w14:paraId="3ED4F173" w14:textId="77B81862" w:rsidR="008F37EE" w:rsidRDefault="008F37EE" w:rsidP="002A3AFC">
            <w:pPr>
              <w:rPr>
                <w:szCs w:val="22"/>
              </w:rPr>
            </w:pPr>
            <w:r w:rsidRPr="008F37EE">
              <w:rPr>
                <w:szCs w:val="22"/>
              </w:rPr>
              <w:t>614991,88</w:t>
            </w:r>
          </w:p>
        </w:tc>
        <w:tc>
          <w:tcPr>
            <w:tcW w:w="1694" w:type="dxa"/>
          </w:tcPr>
          <w:p w14:paraId="0A3F8DDD" w14:textId="5712CE82" w:rsidR="008F37EE" w:rsidRDefault="008F37EE" w:rsidP="002A3AFC">
            <w:pPr>
              <w:rPr>
                <w:szCs w:val="22"/>
              </w:rPr>
            </w:pPr>
            <w:r>
              <w:rPr>
                <w:szCs w:val="22"/>
              </w:rPr>
              <w:t>PR1</w:t>
            </w:r>
          </w:p>
        </w:tc>
      </w:tr>
      <w:tr w:rsidR="008F37EE" w14:paraId="0512C8C9" w14:textId="77777777" w:rsidTr="002A3AFC">
        <w:tc>
          <w:tcPr>
            <w:tcW w:w="2263" w:type="dxa"/>
          </w:tcPr>
          <w:p w14:paraId="748B4D36" w14:textId="7E8392C3" w:rsidR="008F37EE" w:rsidRPr="00C66319" w:rsidRDefault="008F37EE" w:rsidP="002A3AFC">
            <w:pPr>
              <w:rPr>
                <w:szCs w:val="22"/>
              </w:rPr>
            </w:pPr>
            <w:r>
              <w:rPr>
                <w:szCs w:val="22"/>
              </w:rPr>
              <w:t>S3</w:t>
            </w:r>
          </w:p>
        </w:tc>
        <w:tc>
          <w:tcPr>
            <w:tcW w:w="2694" w:type="dxa"/>
          </w:tcPr>
          <w:p w14:paraId="1F1E1086" w14:textId="1DB88205" w:rsidR="008F37EE" w:rsidRPr="00057DAA" w:rsidRDefault="008F37EE" w:rsidP="002A3AFC">
            <w:pPr>
              <w:rPr>
                <w:szCs w:val="22"/>
              </w:rPr>
            </w:pPr>
            <w:r w:rsidRPr="008F37EE">
              <w:rPr>
                <w:szCs w:val="22"/>
              </w:rPr>
              <w:t>1081880,88</w:t>
            </w:r>
          </w:p>
        </w:tc>
        <w:tc>
          <w:tcPr>
            <w:tcW w:w="2693" w:type="dxa"/>
          </w:tcPr>
          <w:p w14:paraId="5F6C9A8D" w14:textId="40C20130" w:rsidR="008F37EE" w:rsidRPr="00057DAA" w:rsidRDefault="008F37EE" w:rsidP="002A3AFC">
            <w:pPr>
              <w:rPr>
                <w:szCs w:val="22"/>
              </w:rPr>
            </w:pPr>
            <w:r w:rsidRPr="008F37EE">
              <w:rPr>
                <w:szCs w:val="22"/>
              </w:rPr>
              <w:t>614599,86</w:t>
            </w:r>
          </w:p>
        </w:tc>
        <w:tc>
          <w:tcPr>
            <w:tcW w:w="1694" w:type="dxa"/>
          </w:tcPr>
          <w:p w14:paraId="64720410" w14:textId="097A3414" w:rsidR="008F37EE" w:rsidRPr="00C66319" w:rsidRDefault="008F37EE" w:rsidP="002A3AFC">
            <w:pPr>
              <w:rPr>
                <w:szCs w:val="22"/>
              </w:rPr>
            </w:pPr>
            <w:r>
              <w:rPr>
                <w:szCs w:val="22"/>
              </w:rPr>
              <w:t>PR2</w:t>
            </w:r>
          </w:p>
        </w:tc>
      </w:tr>
    </w:tbl>
    <w:p w14:paraId="58850DCA" w14:textId="77777777" w:rsidR="00C66319" w:rsidRDefault="00C66319" w:rsidP="00C66319">
      <w:pPr>
        <w:rPr>
          <w:szCs w:val="22"/>
        </w:rPr>
      </w:pPr>
    </w:p>
    <w:p w14:paraId="66C3DE95" w14:textId="77777777" w:rsidR="008F37EE" w:rsidRPr="00C66319" w:rsidRDefault="008F37EE" w:rsidP="008F37EE">
      <w:pPr>
        <w:rPr>
          <w:szCs w:val="22"/>
        </w:rPr>
      </w:pPr>
      <w:r w:rsidRPr="00C66319">
        <w:rPr>
          <w:szCs w:val="22"/>
        </w:rPr>
        <w:t>Souřadnice umístění sond se můžou lišit na základě posouzení v terénu při provádění průzkumu.</w:t>
      </w:r>
    </w:p>
    <w:p w14:paraId="033EEC8C" w14:textId="77777777" w:rsidR="008F37EE" w:rsidRDefault="008F37EE" w:rsidP="008F37EE">
      <w:pPr>
        <w:rPr>
          <w:szCs w:val="22"/>
        </w:rPr>
      </w:pPr>
      <w:r w:rsidRPr="00C66319">
        <w:rPr>
          <w:szCs w:val="22"/>
        </w:rPr>
        <w:t xml:space="preserve">Přibližné rozmístění sond viz </w:t>
      </w:r>
      <w:r>
        <w:rPr>
          <w:szCs w:val="22"/>
        </w:rPr>
        <w:t>obrázek</w:t>
      </w:r>
      <w:r w:rsidRPr="00C66319">
        <w:rPr>
          <w:szCs w:val="22"/>
        </w:rPr>
        <w:t xml:space="preserve"> mapy</w:t>
      </w:r>
      <w:r>
        <w:rPr>
          <w:szCs w:val="22"/>
        </w:rPr>
        <w:t>:</w:t>
      </w:r>
    </w:p>
    <w:p w14:paraId="40D5D7C8" w14:textId="55EB9C75" w:rsidR="008F37EE" w:rsidRPr="00C66319" w:rsidRDefault="0020036F" w:rsidP="00C66319">
      <w:pPr>
        <w:rPr>
          <w:szCs w:val="22"/>
        </w:rPr>
      </w:pPr>
      <w:r w:rsidRPr="0020036F">
        <w:rPr>
          <w:noProof/>
          <w:szCs w:val="22"/>
        </w:rPr>
        <w:drawing>
          <wp:inline distT="0" distB="0" distL="0" distR="0" wp14:anchorId="4ADE07E6" wp14:editId="31A4E696">
            <wp:extent cx="3726560" cy="3752850"/>
            <wp:effectExtent l="0" t="0" r="7620" b="0"/>
            <wp:docPr id="658768410" name="Obrázek 1" descr="Obsah obrázku mapa, text, atlas&#10;&#10;Obsah generovaný pomocí AI může být nesprávný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58768410" name="Obrázek 1" descr="Obsah obrázku mapa, text, atlas&#10;&#10;Obsah generovaný pomocí AI může být nesprávný."/>
                    <pic:cNvPicPr/>
                  </pic:nvPicPr>
                  <pic:blipFill>
                    <a:blip r:embed="rId20"/>
                    <a:stretch>
                      <a:fillRect/>
                    </a:stretch>
                  </pic:blipFill>
                  <pic:spPr>
                    <a:xfrm>
                      <a:off x="0" y="0"/>
                      <a:ext cx="3739547" cy="3765929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49E66D87" w14:textId="77777777" w:rsidR="00C66319" w:rsidRDefault="00C66319" w:rsidP="00C66319">
      <w:pPr>
        <w:rPr>
          <w:b/>
          <w:bCs/>
          <w:szCs w:val="22"/>
          <w:u w:val="single"/>
        </w:rPr>
      </w:pPr>
    </w:p>
    <w:p w14:paraId="5938CA1F" w14:textId="3D097112" w:rsidR="00C66319" w:rsidRPr="00AC314F" w:rsidRDefault="00C66319" w:rsidP="00C66319">
      <w:pPr>
        <w:rPr>
          <w:b/>
          <w:bCs/>
          <w:szCs w:val="22"/>
          <w:u w:val="single"/>
        </w:rPr>
      </w:pPr>
    </w:p>
    <w:p w14:paraId="35B9D571" w14:textId="77777777" w:rsidR="00277E6B" w:rsidRPr="00F4403B" w:rsidRDefault="00277E6B" w:rsidP="00F4403B">
      <w:pPr>
        <w:ind w:left="1418"/>
        <w:rPr>
          <w:rStyle w:val="Siln"/>
          <w:rFonts w:eastAsia="Lucida Sans Unicode"/>
          <w:b w:val="0"/>
          <w:bCs w:val="0"/>
        </w:rPr>
      </w:pPr>
    </w:p>
    <w:sectPr w:rsidR="00277E6B" w:rsidRPr="00F4403B" w:rsidSect="00A57381">
      <w:headerReference w:type="default" r:id="rId21"/>
      <w:footerReference w:type="even" r:id="rId22"/>
      <w:footerReference w:type="default" r:id="rId23"/>
      <w:headerReference w:type="first" r:id="rId24"/>
      <w:pgSz w:w="11906" w:h="16838"/>
      <w:pgMar w:top="1418" w:right="1134" w:bottom="1418" w:left="1418" w:header="708" w:footer="708" w:gutter="0"/>
      <w:pgNumType w:start="1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F7AD9B5" w14:textId="77777777" w:rsidR="005A30B0" w:rsidRPr="00CC6328" w:rsidRDefault="005A30B0">
      <w:r w:rsidRPr="00CC6328">
        <w:separator/>
      </w:r>
    </w:p>
  </w:endnote>
  <w:endnote w:type="continuationSeparator" w:id="0">
    <w:p w14:paraId="1EE582B8" w14:textId="77777777" w:rsidR="005A30B0" w:rsidRPr="00CC6328" w:rsidRDefault="005A30B0">
      <w:r w:rsidRPr="00CC6328">
        <w:continuationSeparator/>
      </w:r>
    </w:p>
  </w:endnote>
  <w:endnote w:type="continuationNotice" w:id="1">
    <w:p w14:paraId="286A8C00" w14:textId="77777777" w:rsidR="005A30B0" w:rsidRPr="00CC6328" w:rsidRDefault="005A30B0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Lucida Sans Unicode">
    <w:panose1 w:val="020B0602030504020204"/>
    <w:charset w:val="EE"/>
    <w:family w:val="swiss"/>
    <w:pitch w:val="variable"/>
    <w:sig w:usb0="80000AFF" w:usb1="0000396B" w:usb2="00000000" w:usb3="00000000" w:csb0="000000B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5A63D52" w14:textId="77777777" w:rsidR="00F523A5" w:rsidRPr="00CC6328" w:rsidRDefault="00F523A5">
    <w:pPr>
      <w:pStyle w:val="Zpat"/>
      <w:framePr w:wrap="around" w:vAnchor="text" w:hAnchor="margin" w:xAlign="center" w:y="1"/>
      <w:rPr>
        <w:rStyle w:val="slostrnky"/>
      </w:rPr>
    </w:pPr>
    <w:r w:rsidRPr="00CC6328">
      <w:rPr>
        <w:rStyle w:val="slostrnky"/>
      </w:rPr>
      <w:fldChar w:fldCharType="begin"/>
    </w:r>
    <w:r w:rsidRPr="00CC6328">
      <w:rPr>
        <w:rStyle w:val="slostrnky"/>
      </w:rPr>
      <w:instrText xml:space="preserve">PAGE  </w:instrText>
    </w:r>
    <w:r w:rsidRPr="00CC6328">
      <w:rPr>
        <w:rStyle w:val="slostrnky"/>
      </w:rPr>
      <w:fldChar w:fldCharType="end"/>
    </w:r>
  </w:p>
  <w:p w14:paraId="758B3300" w14:textId="77777777" w:rsidR="00F523A5" w:rsidRPr="00CC6328" w:rsidRDefault="00F523A5">
    <w:pPr>
      <w:pStyle w:val="Zpat"/>
    </w:pPr>
  </w:p>
  <w:p w14:paraId="78307A63" w14:textId="77777777" w:rsidR="00F523A5" w:rsidRPr="00CC6328" w:rsidRDefault="00F523A5"/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2835D79" w14:textId="64E5580F" w:rsidR="00F523A5" w:rsidRPr="00CC6328" w:rsidRDefault="005044BB" w:rsidP="006955B2">
    <w:pPr>
      <w:jc w:val="center"/>
    </w:pPr>
    <w:r w:rsidRPr="00CC6328">
      <w:fldChar w:fldCharType="begin"/>
    </w:r>
    <w:r w:rsidRPr="00CC6328">
      <w:instrText xml:space="preserve"> PAGE   \* MERGEFORMAT </w:instrText>
    </w:r>
    <w:r w:rsidRPr="00CC6328">
      <w:fldChar w:fldCharType="separate"/>
    </w:r>
    <w:r w:rsidRPr="00CC6328">
      <w:t>2</w:t>
    </w:r>
    <w:r w:rsidRPr="00CC6328">
      <w:fldChar w:fldCharType="end"/>
    </w:r>
    <w:r w:rsidRPr="00CC6328">
      <w:t>/</w:t>
    </w:r>
    <w:fldSimple w:instr=" NUMPAGES   \* MERGEFORMAT ">
      <w:r w:rsidRPr="00CC6328">
        <w:t>19</w:t>
      </w:r>
    </w:fldSimple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088E8FB1" w14:textId="77777777" w:rsidR="005A30B0" w:rsidRPr="00CC6328" w:rsidRDefault="005A30B0">
      <w:r w:rsidRPr="00CC6328">
        <w:separator/>
      </w:r>
    </w:p>
  </w:footnote>
  <w:footnote w:type="continuationSeparator" w:id="0">
    <w:p w14:paraId="74C0502F" w14:textId="77777777" w:rsidR="005A30B0" w:rsidRPr="00CC6328" w:rsidRDefault="005A30B0">
      <w:r w:rsidRPr="00CC6328">
        <w:continuationSeparator/>
      </w:r>
    </w:p>
  </w:footnote>
  <w:footnote w:type="continuationNotice" w:id="1">
    <w:p w14:paraId="4063CC4D" w14:textId="77777777" w:rsidR="005A30B0" w:rsidRPr="00CC6328" w:rsidRDefault="005A30B0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23E83BA" w14:textId="0F68A376" w:rsidR="00F523A5" w:rsidRPr="00CC6328" w:rsidRDefault="00F523A5" w:rsidP="00A57381">
    <w:pPr>
      <w:jc w:val="lef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42D234D" w14:textId="09D05A69" w:rsidR="00A25C8F" w:rsidRPr="00B53429" w:rsidRDefault="00A25C8F" w:rsidP="00D54530">
    <w:pPr>
      <w:tabs>
        <w:tab w:val="left" w:pos="4253"/>
      </w:tabs>
      <w:jc w:val="left"/>
    </w:pPr>
    <w:r w:rsidRPr="00B53429">
      <w:t xml:space="preserve">Č.j.: (formát </w:t>
    </w:r>
    <w:r w:rsidR="007F6FE9" w:rsidRPr="007F6FE9">
      <w:t>SPU 193950/2026</w:t>
    </w:r>
    <w:r w:rsidRPr="00B53429">
      <w:t>)</w:t>
    </w:r>
    <w:r w:rsidRPr="00B53429">
      <w:tab/>
      <w:t>Číslo smlouvy objednatele: (</w:t>
    </w:r>
    <w:r w:rsidRPr="0061021D">
      <w:rPr>
        <w:sz w:val="20"/>
        <w:szCs w:val="20"/>
      </w:rPr>
      <w:t xml:space="preserve">z ISPU </w:t>
    </w:r>
    <w:r w:rsidR="0061021D" w:rsidRPr="0061021D">
      <w:rPr>
        <w:sz w:val="20"/>
        <w:szCs w:val="20"/>
      </w:rPr>
      <w:t>399-2026-544202</w:t>
    </w:r>
    <w:r w:rsidRPr="00B53429">
      <w:t>)</w:t>
    </w:r>
  </w:p>
  <w:p w14:paraId="5B1972FF" w14:textId="2EBC323D" w:rsidR="00A25C8F" w:rsidRDefault="00A25C8F" w:rsidP="00D54530">
    <w:pPr>
      <w:tabs>
        <w:tab w:val="left" w:pos="4253"/>
      </w:tabs>
      <w:jc w:val="left"/>
    </w:pPr>
    <w:r w:rsidRPr="00B53429">
      <w:t>UID: (</w:t>
    </w:r>
    <w:r w:rsidR="007F6FE9" w:rsidRPr="007F6FE9">
      <w:t>spudms00000016684815</w:t>
    </w:r>
    <w:r w:rsidRPr="00B53429">
      <w:t>)</w:t>
    </w:r>
    <w:r w:rsidRPr="00B53429">
      <w:tab/>
      <w:t>Číslo smlouvy zhotovitele:</w:t>
    </w:r>
    <w:r w:rsidR="007F6FE9">
      <w:t xml:space="preserve"> </w:t>
    </w:r>
    <w:r w:rsidR="001D7999" w:rsidRPr="001D7999">
      <w:t>SPU018_052026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E"/>
    <w:multiLevelType w:val="singleLevel"/>
    <w:tmpl w:val="41C82626"/>
    <w:lvl w:ilvl="0">
      <w:start w:val="1"/>
      <w:numFmt w:val="decimal"/>
      <w:pStyle w:val="slovanseznam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1" w15:restartNumberingAfterBreak="0">
    <w:nsid w:val="04BE1E6B"/>
    <w:multiLevelType w:val="multilevel"/>
    <w:tmpl w:val="5A7E0B42"/>
    <w:styleLink w:val="Styl4"/>
    <w:lvl w:ilvl="0">
      <w:start w:val="1"/>
      <w:numFmt w:val="decimal"/>
      <w:lvlText w:val="%1"/>
      <w:lvlJc w:val="left"/>
      <w:pPr>
        <w:ind w:left="435" w:hanging="435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1440" w:hanging="720"/>
      </w:pPr>
      <w:rPr>
        <w:rFonts w:hint="default"/>
      </w:rPr>
    </w:lvl>
    <w:lvl w:ilvl="2">
      <w:start w:val="1"/>
      <w:numFmt w:val="none"/>
      <w:lvlText w:val="II.1.1"/>
      <w:lvlJc w:val="left"/>
      <w:pPr>
        <w:ind w:left="2520" w:hanging="108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3240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4320" w:hanging="144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5400" w:hanging="180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6480" w:hanging="216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7200" w:hanging="216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8280" w:hanging="2520"/>
      </w:pPr>
      <w:rPr>
        <w:rFonts w:hint="default"/>
      </w:rPr>
    </w:lvl>
  </w:abstractNum>
  <w:abstractNum w:abstractNumId="2" w15:restartNumberingAfterBreak="0">
    <w:nsid w:val="06B5711D"/>
    <w:multiLevelType w:val="hybridMultilevel"/>
    <w:tmpl w:val="D902B440"/>
    <w:lvl w:ilvl="0" w:tplc="0405000F">
      <w:start w:val="1"/>
      <w:numFmt w:val="decimal"/>
      <w:lvlText w:val="%1."/>
      <w:lvlJc w:val="left"/>
      <w:pPr>
        <w:ind w:left="720" w:hanging="360"/>
      </w:p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07D22514"/>
    <w:multiLevelType w:val="hybridMultilevel"/>
    <w:tmpl w:val="9DF0985A"/>
    <w:lvl w:ilvl="0" w:tplc="57F02034">
      <w:start w:val="1"/>
      <w:numFmt w:val="decimal"/>
      <w:lvlText w:val="%1."/>
      <w:lvlJc w:val="left"/>
      <w:pPr>
        <w:ind w:left="357" w:hanging="357"/>
      </w:pPr>
      <w:rPr>
        <w:rFonts w:hint="default"/>
      </w:rPr>
    </w:lvl>
    <w:lvl w:ilvl="1" w:tplc="FFFFFFFF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0D646192"/>
    <w:multiLevelType w:val="singleLevel"/>
    <w:tmpl w:val="9A46F4B8"/>
    <w:lvl w:ilvl="0">
      <w:numFmt w:val="bullet"/>
      <w:pStyle w:val="Odst4"/>
      <w:lvlText w:val=""/>
      <w:lvlJc w:val="left"/>
      <w:pPr>
        <w:tabs>
          <w:tab w:val="num" w:pos="360"/>
        </w:tabs>
        <w:ind w:left="360" w:hanging="360"/>
      </w:pPr>
      <w:rPr>
        <w:rFonts w:ascii="Wingdings" w:hAnsi="Wingdings" w:hint="default"/>
      </w:rPr>
    </w:lvl>
  </w:abstractNum>
  <w:abstractNum w:abstractNumId="5" w15:restartNumberingAfterBreak="0">
    <w:nsid w:val="13060383"/>
    <w:multiLevelType w:val="hybridMultilevel"/>
    <w:tmpl w:val="D0583FEE"/>
    <w:lvl w:ilvl="0" w:tplc="0405000F">
      <w:start w:val="1"/>
      <w:numFmt w:val="decimal"/>
      <w:lvlText w:val="%1."/>
      <w:lvlJc w:val="left"/>
      <w:pPr>
        <w:ind w:left="720" w:hanging="360"/>
      </w:pPr>
    </w:lvl>
    <w:lvl w:ilvl="1" w:tplc="04050019" w:tentative="1">
      <w:start w:val="1"/>
      <w:numFmt w:val="lowerLetter"/>
      <w:lvlText w:val="%2."/>
      <w:lvlJc w:val="left"/>
      <w:pPr>
        <w:ind w:left="1440" w:hanging="360"/>
      </w:pPr>
    </w:lvl>
    <w:lvl w:ilvl="2" w:tplc="0405001B" w:tentative="1">
      <w:start w:val="1"/>
      <w:numFmt w:val="lowerRoman"/>
      <w:lvlText w:val="%3."/>
      <w:lvlJc w:val="right"/>
      <w:pPr>
        <w:ind w:left="2160" w:hanging="180"/>
      </w:pPr>
    </w:lvl>
    <w:lvl w:ilvl="3" w:tplc="0405000F" w:tentative="1">
      <w:start w:val="1"/>
      <w:numFmt w:val="decimal"/>
      <w:lvlText w:val="%4."/>
      <w:lvlJc w:val="left"/>
      <w:pPr>
        <w:ind w:left="2880" w:hanging="360"/>
      </w:pPr>
    </w:lvl>
    <w:lvl w:ilvl="4" w:tplc="04050019" w:tentative="1">
      <w:start w:val="1"/>
      <w:numFmt w:val="lowerLetter"/>
      <w:lvlText w:val="%5."/>
      <w:lvlJc w:val="left"/>
      <w:pPr>
        <w:ind w:left="3600" w:hanging="360"/>
      </w:pPr>
    </w:lvl>
    <w:lvl w:ilvl="5" w:tplc="0405001B" w:tentative="1">
      <w:start w:val="1"/>
      <w:numFmt w:val="lowerRoman"/>
      <w:lvlText w:val="%6."/>
      <w:lvlJc w:val="right"/>
      <w:pPr>
        <w:ind w:left="4320" w:hanging="180"/>
      </w:pPr>
    </w:lvl>
    <w:lvl w:ilvl="6" w:tplc="0405000F" w:tentative="1">
      <w:start w:val="1"/>
      <w:numFmt w:val="decimal"/>
      <w:lvlText w:val="%7."/>
      <w:lvlJc w:val="left"/>
      <w:pPr>
        <w:ind w:left="5040" w:hanging="360"/>
      </w:pPr>
    </w:lvl>
    <w:lvl w:ilvl="7" w:tplc="04050019" w:tentative="1">
      <w:start w:val="1"/>
      <w:numFmt w:val="lowerLetter"/>
      <w:lvlText w:val="%8."/>
      <w:lvlJc w:val="left"/>
      <w:pPr>
        <w:ind w:left="5760" w:hanging="360"/>
      </w:pPr>
    </w:lvl>
    <w:lvl w:ilvl="8" w:tplc="040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18424774"/>
    <w:multiLevelType w:val="hybridMultilevel"/>
    <w:tmpl w:val="E4124656"/>
    <w:lvl w:ilvl="0" w:tplc="0405000F">
      <w:start w:val="1"/>
      <w:numFmt w:val="decimal"/>
      <w:lvlText w:val="%1."/>
      <w:lvlJc w:val="left"/>
      <w:pPr>
        <w:ind w:left="720" w:hanging="360"/>
      </w:pPr>
    </w:lvl>
    <w:lvl w:ilvl="1" w:tplc="04050019" w:tentative="1">
      <w:start w:val="1"/>
      <w:numFmt w:val="lowerLetter"/>
      <w:lvlText w:val="%2."/>
      <w:lvlJc w:val="left"/>
      <w:pPr>
        <w:ind w:left="1440" w:hanging="360"/>
      </w:pPr>
    </w:lvl>
    <w:lvl w:ilvl="2" w:tplc="0405001B" w:tentative="1">
      <w:start w:val="1"/>
      <w:numFmt w:val="lowerRoman"/>
      <w:lvlText w:val="%3."/>
      <w:lvlJc w:val="right"/>
      <w:pPr>
        <w:ind w:left="2160" w:hanging="180"/>
      </w:pPr>
    </w:lvl>
    <w:lvl w:ilvl="3" w:tplc="0405000F" w:tentative="1">
      <w:start w:val="1"/>
      <w:numFmt w:val="decimal"/>
      <w:lvlText w:val="%4."/>
      <w:lvlJc w:val="left"/>
      <w:pPr>
        <w:ind w:left="2880" w:hanging="360"/>
      </w:pPr>
    </w:lvl>
    <w:lvl w:ilvl="4" w:tplc="04050019" w:tentative="1">
      <w:start w:val="1"/>
      <w:numFmt w:val="lowerLetter"/>
      <w:lvlText w:val="%5."/>
      <w:lvlJc w:val="left"/>
      <w:pPr>
        <w:ind w:left="3600" w:hanging="360"/>
      </w:pPr>
    </w:lvl>
    <w:lvl w:ilvl="5" w:tplc="0405001B" w:tentative="1">
      <w:start w:val="1"/>
      <w:numFmt w:val="lowerRoman"/>
      <w:lvlText w:val="%6."/>
      <w:lvlJc w:val="right"/>
      <w:pPr>
        <w:ind w:left="4320" w:hanging="180"/>
      </w:pPr>
    </w:lvl>
    <w:lvl w:ilvl="6" w:tplc="0405000F" w:tentative="1">
      <w:start w:val="1"/>
      <w:numFmt w:val="decimal"/>
      <w:lvlText w:val="%7."/>
      <w:lvlJc w:val="left"/>
      <w:pPr>
        <w:ind w:left="5040" w:hanging="360"/>
      </w:pPr>
    </w:lvl>
    <w:lvl w:ilvl="7" w:tplc="04050019" w:tentative="1">
      <w:start w:val="1"/>
      <w:numFmt w:val="lowerLetter"/>
      <w:lvlText w:val="%8."/>
      <w:lvlJc w:val="left"/>
      <w:pPr>
        <w:ind w:left="5760" w:hanging="360"/>
      </w:pPr>
    </w:lvl>
    <w:lvl w:ilvl="8" w:tplc="040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19F57DDA"/>
    <w:multiLevelType w:val="hybridMultilevel"/>
    <w:tmpl w:val="C628980E"/>
    <w:lvl w:ilvl="0" w:tplc="0405000F">
      <w:start w:val="1"/>
      <w:numFmt w:val="decimal"/>
      <w:lvlText w:val="%1."/>
      <w:lvlJc w:val="left"/>
      <w:pPr>
        <w:ind w:left="357" w:hanging="357"/>
      </w:pPr>
      <w:rPr>
        <w:rFonts w:hint="default"/>
        <w:b w:val="0"/>
        <w:bCs/>
        <w:i w:val="0"/>
        <w:iCs/>
      </w:rPr>
    </w:lvl>
    <w:lvl w:ilvl="1" w:tplc="FFFFFFFF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1F070AD3"/>
    <w:multiLevelType w:val="hybridMultilevel"/>
    <w:tmpl w:val="F4EE0B4C"/>
    <w:lvl w:ilvl="0" w:tplc="04050015">
      <w:start w:val="1"/>
      <w:numFmt w:val="upperLetter"/>
      <w:lvlText w:val="%1."/>
      <w:lvlJc w:val="left"/>
      <w:pPr>
        <w:ind w:left="720" w:hanging="360"/>
      </w:pPr>
    </w:lvl>
    <w:lvl w:ilvl="1" w:tplc="04050019" w:tentative="1">
      <w:start w:val="1"/>
      <w:numFmt w:val="lowerLetter"/>
      <w:lvlText w:val="%2."/>
      <w:lvlJc w:val="left"/>
      <w:pPr>
        <w:ind w:left="1440" w:hanging="360"/>
      </w:pPr>
    </w:lvl>
    <w:lvl w:ilvl="2" w:tplc="0405001B" w:tentative="1">
      <w:start w:val="1"/>
      <w:numFmt w:val="lowerRoman"/>
      <w:lvlText w:val="%3."/>
      <w:lvlJc w:val="right"/>
      <w:pPr>
        <w:ind w:left="2160" w:hanging="180"/>
      </w:pPr>
    </w:lvl>
    <w:lvl w:ilvl="3" w:tplc="0405000F" w:tentative="1">
      <w:start w:val="1"/>
      <w:numFmt w:val="decimal"/>
      <w:lvlText w:val="%4."/>
      <w:lvlJc w:val="left"/>
      <w:pPr>
        <w:ind w:left="2880" w:hanging="360"/>
      </w:pPr>
    </w:lvl>
    <w:lvl w:ilvl="4" w:tplc="04050019" w:tentative="1">
      <w:start w:val="1"/>
      <w:numFmt w:val="lowerLetter"/>
      <w:lvlText w:val="%5."/>
      <w:lvlJc w:val="left"/>
      <w:pPr>
        <w:ind w:left="3600" w:hanging="360"/>
      </w:pPr>
    </w:lvl>
    <w:lvl w:ilvl="5" w:tplc="0405001B" w:tentative="1">
      <w:start w:val="1"/>
      <w:numFmt w:val="lowerRoman"/>
      <w:lvlText w:val="%6."/>
      <w:lvlJc w:val="right"/>
      <w:pPr>
        <w:ind w:left="4320" w:hanging="180"/>
      </w:pPr>
    </w:lvl>
    <w:lvl w:ilvl="6" w:tplc="0405000F" w:tentative="1">
      <w:start w:val="1"/>
      <w:numFmt w:val="decimal"/>
      <w:lvlText w:val="%7."/>
      <w:lvlJc w:val="left"/>
      <w:pPr>
        <w:ind w:left="5040" w:hanging="360"/>
      </w:pPr>
    </w:lvl>
    <w:lvl w:ilvl="7" w:tplc="04050019" w:tentative="1">
      <w:start w:val="1"/>
      <w:numFmt w:val="lowerLetter"/>
      <w:lvlText w:val="%8."/>
      <w:lvlJc w:val="left"/>
      <w:pPr>
        <w:ind w:left="5760" w:hanging="360"/>
      </w:pPr>
    </w:lvl>
    <w:lvl w:ilvl="8" w:tplc="040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20797AF4"/>
    <w:multiLevelType w:val="hybridMultilevel"/>
    <w:tmpl w:val="6E52B30A"/>
    <w:lvl w:ilvl="0" w:tplc="1E1805F0">
      <w:start w:val="1"/>
      <w:numFmt w:val="bullet"/>
      <w:lvlText w:val="*"/>
      <w:lvlJc w:val="left"/>
      <w:pPr>
        <w:ind w:left="402" w:hanging="161"/>
      </w:pPr>
      <w:rPr>
        <w:rFonts w:ascii="Calibri" w:eastAsia="Calibri" w:hAnsi="Calibri" w:cs="Times New Roman" w:hint="default"/>
        <w:sz w:val="22"/>
        <w:szCs w:val="22"/>
      </w:rPr>
    </w:lvl>
    <w:lvl w:ilvl="1" w:tplc="02DAAE88">
      <w:start w:val="1"/>
      <w:numFmt w:val="bullet"/>
      <w:lvlText w:val="-"/>
      <w:lvlJc w:val="left"/>
      <w:pPr>
        <w:ind w:left="1115" w:hanging="360"/>
      </w:pPr>
      <w:rPr>
        <w:rFonts w:ascii="Calibri" w:eastAsia="Calibri" w:hAnsi="Calibri" w:cs="Times New Roman" w:hint="default"/>
        <w:sz w:val="22"/>
        <w:szCs w:val="22"/>
      </w:rPr>
    </w:lvl>
    <w:lvl w:ilvl="2" w:tplc="463E41F4">
      <w:start w:val="1"/>
      <w:numFmt w:val="bullet"/>
      <w:lvlText w:val="o"/>
      <w:lvlJc w:val="left"/>
      <w:pPr>
        <w:ind w:left="1835" w:hanging="361"/>
      </w:pPr>
      <w:rPr>
        <w:rFonts w:ascii="Courier New" w:eastAsia="Courier New" w:hAnsi="Courier New" w:cs="Times New Roman" w:hint="default"/>
        <w:sz w:val="22"/>
        <w:szCs w:val="22"/>
      </w:rPr>
    </w:lvl>
    <w:lvl w:ilvl="3" w:tplc="9BE8A052">
      <w:start w:val="1"/>
      <w:numFmt w:val="bullet"/>
      <w:lvlText w:val="•"/>
      <w:lvlJc w:val="left"/>
      <w:pPr>
        <w:ind w:left="2645" w:hanging="361"/>
      </w:pPr>
    </w:lvl>
    <w:lvl w:ilvl="4" w:tplc="0798A752">
      <w:start w:val="1"/>
      <w:numFmt w:val="bullet"/>
      <w:lvlText w:val="•"/>
      <w:lvlJc w:val="left"/>
      <w:pPr>
        <w:ind w:left="3455" w:hanging="361"/>
      </w:pPr>
    </w:lvl>
    <w:lvl w:ilvl="5" w:tplc="5EF40EAC">
      <w:start w:val="1"/>
      <w:numFmt w:val="bullet"/>
      <w:lvlText w:val="•"/>
      <w:lvlJc w:val="left"/>
      <w:pPr>
        <w:ind w:left="4265" w:hanging="361"/>
      </w:pPr>
    </w:lvl>
    <w:lvl w:ilvl="6" w:tplc="214CD2DE">
      <w:start w:val="1"/>
      <w:numFmt w:val="bullet"/>
      <w:lvlText w:val="•"/>
      <w:lvlJc w:val="left"/>
      <w:pPr>
        <w:ind w:left="5075" w:hanging="361"/>
      </w:pPr>
    </w:lvl>
    <w:lvl w:ilvl="7" w:tplc="2B327184">
      <w:start w:val="1"/>
      <w:numFmt w:val="bullet"/>
      <w:lvlText w:val="•"/>
      <w:lvlJc w:val="left"/>
      <w:pPr>
        <w:ind w:left="5885" w:hanging="361"/>
      </w:pPr>
    </w:lvl>
    <w:lvl w:ilvl="8" w:tplc="4AC86716">
      <w:start w:val="1"/>
      <w:numFmt w:val="bullet"/>
      <w:lvlText w:val="•"/>
      <w:lvlJc w:val="left"/>
      <w:pPr>
        <w:ind w:left="6695" w:hanging="361"/>
      </w:pPr>
    </w:lvl>
  </w:abstractNum>
  <w:abstractNum w:abstractNumId="10" w15:restartNumberingAfterBreak="0">
    <w:nsid w:val="24CB2840"/>
    <w:multiLevelType w:val="hybridMultilevel"/>
    <w:tmpl w:val="00D8A236"/>
    <w:lvl w:ilvl="0" w:tplc="FFFFFFFF">
      <w:start w:val="1"/>
      <w:numFmt w:val="decimal"/>
      <w:lvlText w:val="%1."/>
      <w:lvlJc w:val="left"/>
      <w:pPr>
        <w:ind w:left="357" w:hanging="357"/>
      </w:pPr>
      <w:rPr>
        <w:rFonts w:hint="default"/>
      </w:rPr>
    </w:lvl>
    <w:lvl w:ilvl="1" w:tplc="04050017">
      <w:start w:val="1"/>
      <w:numFmt w:val="lowerLetter"/>
      <w:lvlText w:val="%2)"/>
      <w:lvlJc w:val="left"/>
      <w:pPr>
        <w:ind w:left="72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25B55D21"/>
    <w:multiLevelType w:val="hybridMultilevel"/>
    <w:tmpl w:val="E70C6B12"/>
    <w:lvl w:ilvl="0" w:tplc="0405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BD2E8F8">
      <w:start w:val="1"/>
      <w:numFmt w:val="upperLetter"/>
      <w:lvlText w:val="%2)"/>
      <w:lvlJc w:val="left"/>
      <w:pPr>
        <w:ind w:left="1440" w:hanging="360"/>
      </w:pPr>
      <w:rPr>
        <w:rFonts w:ascii="Arial" w:eastAsia="Times New Roman" w:hAnsi="Arial" w:cs="Arial" w:hint="default"/>
      </w:rPr>
    </w:lvl>
    <w:lvl w:ilvl="2" w:tplc="0405001B">
      <w:start w:val="1"/>
      <w:numFmt w:val="lowerRoman"/>
      <w:lvlText w:val="%3."/>
      <w:lvlJc w:val="right"/>
      <w:pPr>
        <w:ind w:left="2160" w:hanging="180"/>
      </w:pPr>
    </w:lvl>
    <w:lvl w:ilvl="3" w:tplc="0405000F">
      <w:start w:val="1"/>
      <w:numFmt w:val="decimal"/>
      <w:lvlText w:val="%4."/>
      <w:lvlJc w:val="left"/>
      <w:pPr>
        <w:ind w:left="2880" w:hanging="360"/>
      </w:pPr>
    </w:lvl>
    <w:lvl w:ilvl="4" w:tplc="04050019">
      <w:start w:val="1"/>
      <w:numFmt w:val="lowerLetter"/>
      <w:lvlText w:val="%5."/>
      <w:lvlJc w:val="left"/>
      <w:pPr>
        <w:ind w:left="3600" w:hanging="360"/>
      </w:pPr>
    </w:lvl>
    <w:lvl w:ilvl="5" w:tplc="0405001B" w:tentative="1">
      <w:start w:val="1"/>
      <w:numFmt w:val="lowerRoman"/>
      <w:lvlText w:val="%6."/>
      <w:lvlJc w:val="right"/>
      <w:pPr>
        <w:ind w:left="4320" w:hanging="180"/>
      </w:pPr>
    </w:lvl>
    <w:lvl w:ilvl="6" w:tplc="0405000F" w:tentative="1">
      <w:start w:val="1"/>
      <w:numFmt w:val="decimal"/>
      <w:lvlText w:val="%7."/>
      <w:lvlJc w:val="left"/>
      <w:pPr>
        <w:ind w:left="5040" w:hanging="360"/>
      </w:pPr>
    </w:lvl>
    <w:lvl w:ilvl="7" w:tplc="04050019" w:tentative="1">
      <w:start w:val="1"/>
      <w:numFmt w:val="lowerLetter"/>
      <w:lvlText w:val="%8."/>
      <w:lvlJc w:val="left"/>
      <w:pPr>
        <w:ind w:left="5760" w:hanging="360"/>
      </w:pPr>
    </w:lvl>
    <w:lvl w:ilvl="8" w:tplc="040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26ED1B3E"/>
    <w:multiLevelType w:val="hybridMultilevel"/>
    <w:tmpl w:val="50E61F5E"/>
    <w:lvl w:ilvl="0" w:tplc="FFFFFFFF">
      <w:start w:val="1"/>
      <w:numFmt w:val="decimal"/>
      <w:lvlText w:val="%1."/>
      <w:lvlJc w:val="left"/>
      <w:pPr>
        <w:ind w:left="360" w:hanging="360"/>
      </w:pPr>
    </w:lvl>
    <w:lvl w:ilvl="1" w:tplc="04050017">
      <w:start w:val="1"/>
      <w:numFmt w:val="lowerLetter"/>
      <w:lvlText w:val="%2)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1800" w:hanging="180"/>
      </w:pPr>
    </w:lvl>
    <w:lvl w:ilvl="3" w:tplc="FFFFFFFF" w:tentative="1">
      <w:start w:val="1"/>
      <w:numFmt w:val="decimal"/>
      <w:lvlText w:val="%4."/>
      <w:lvlJc w:val="left"/>
      <w:pPr>
        <w:ind w:left="2520" w:hanging="360"/>
      </w:pPr>
    </w:lvl>
    <w:lvl w:ilvl="4" w:tplc="FFFFFFFF" w:tentative="1">
      <w:start w:val="1"/>
      <w:numFmt w:val="lowerLetter"/>
      <w:lvlText w:val="%5."/>
      <w:lvlJc w:val="left"/>
      <w:pPr>
        <w:ind w:left="3240" w:hanging="360"/>
      </w:pPr>
    </w:lvl>
    <w:lvl w:ilvl="5" w:tplc="FFFFFFFF" w:tentative="1">
      <w:start w:val="1"/>
      <w:numFmt w:val="lowerRoman"/>
      <w:lvlText w:val="%6."/>
      <w:lvlJc w:val="right"/>
      <w:pPr>
        <w:ind w:left="3960" w:hanging="180"/>
      </w:pPr>
    </w:lvl>
    <w:lvl w:ilvl="6" w:tplc="FFFFFFFF" w:tentative="1">
      <w:start w:val="1"/>
      <w:numFmt w:val="decimal"/>
      <w:lvlText w:val="%7."/>
      <w:lvlJc w:val="left"/>
      <w:pPr>
        <w:ind w:left="4680" w:hanging="360"/>
      </w:pPr>
    </w:lvl>
    <w:lvl w:ilvl="7" w:tplc="FFFFFFFF" w:tentative="1">
      <w:start w:val="1"/>
      <w:numFmt w:val="lowerLetter"/>
      <w:lvlText w:val="%8."/>
      <w:lvlJc w:val="left"/>
      <w:pPr>
        <w:ind w:left="5400" w:hanging="360"/>
      </w:pPr>
    </w:lvl>
    <w:lvl w:ilvl="8" w:tplc="FFFFFFFF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3" w15:restartNumberingAfterBreak="0">
    <w:nsid w:val="27785CFA"/>
    <w:multiLevelType w:val="hybridMultilevel"/>
    <w:tmpl w:val="5906A8E8"/>
    <w:lvl w:ilvl="0" w:tplc="0405000F">
      <w:start w:val="1"/>
      <w:numFmt w:val="decimal"/>
      <w:lvlText w:val="%1."/>
      <w:lvlJc w:val="left"/>
      <w:pPr>
        <w:ind w:left="720" w:hanging="360"/>
      </w:pPr>
    </w:lvl>
    <w:lvl w:ilvl="1" w:tplc="04050019" w:tentative="1">
      <w:start w:val="1"/>
      <w:numFmt w:val="lowerLetter"/>
      <w:lvlText w:val="%2."/>
      <w:lvlJc w:val="left"/>
      <w:pPr>
        <w:ind w:left="1440" w:hanging="360"/>
      </w:pPr>
    </w:lvl>
    <w:lvl w:ilvl="2" w:tplc="0405001B" w:tentative="1">
      <w:start w:val="1"/>
      <w:numFmt w:val="lowerRoman"/>
      <w:lvlText w:val="%3."/>
      <w:lvlJc w:val="right"/>
      <w:pPr>
        <w:ind w:left="2160" w:hanging="180"/>
      </w:pPr>
    </w:lvl>
    <w:lvl w:ilvl="3" w:tplc="0405000F" w:tentative="1">
      <w:start w:val="1"/>
      <w:numFmt w:val="decimal"/>
      <w:lvlText w:val="%4."/>
      <w:lvlJc w:val="left"/>
      <w:pPr>
        <w:ind w:left="2880" w:hanging="360"/>
      </w:pPr>
    </w:lvl>
    <w:lvl w:ilvl="4" w:tplc="04050019" w:tentative="1">
      <w:start w:val="1"/>
      <w:numFmt w:val="lowerLetter"/>
      <w:lvlText w:val="%5."/>
      <w:lvlJc w:val="left"/>
      <w:pPr>
        <w:ind w:left="3600" w:hanging="360"/>
      </w:pPr>
    </w:lvl>
    <w:lvl w:ilvl="5" w:tplc="0405001B" w:tentative="1">
      <w:start w:val="1"/>
      <w:numFmt w:val="lowerRoman"/>
      <w:lvlText w:val="%6."/>
      <w:lvlJc w:val="right"/>
      <w:pPr>
        <w:ind w:left="4320" w:hanging="180"/>
      </w:pPr>
    </w:lvl>
    <w:lvl w:ilvl="6" w:tplc="0405000F" w:tentative="1">
      <w:start w:val="1"/>
      <w:numFmt w:val="decimal"/>
      <w:lvlText w:val="%7."/>
      <w:lvlJc w:val="left"/>
      <w:pPr>
        <w:ind w:left="5040" w:hanging="360"/>
      </w:pPr>
    </w:lvl>
    <w:lvl w:ilvl="7" w:tplc="04050019" w:tentative="1">
      <w:start w:val="1"/>
      <w:numFmt w:val="lowerLetter"/>
      <w:lvlText w:val="%8."/>
      <w:lvlJc w:val="left"/>
      <w:pPr>
        <w:ind w:left="5760" w:hanging="360"/>
      </w:pPr>
    </w:lvl>
    <w:lvl w:ilvl="8" w:tplc="040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2A3A2FAB"/>
    <w:multiLevelType w:val="multilevel"/>
    <w:tmpl w:val="5A7E0B42"/>
    <w:styleLink w:val="Styl5"/>
    <w:lvl w:ilvl="0">
      <w:start w:val="2"/>
      <w:numFmt w:val="decimal"/>
      <w:lvlText w:val="%1"/>
      <w:lvlJc w:val="left"/>
      <w:pPr>
        <w:ind w:left="435" w:hanging="435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1440" w:hanging="720"/>
      </w:pPr>
      <w:rPr>
        <w:rFonts w:hint="default"/>
      </w:rPr>
    </w:lvl>
    <w:lvl w:ilvl="2">
      <w:start w:val="1"/>
      <w:numFmt w:val="none"/>
      <w:lvlText w:val="II.1.1"/>
      <w:lvlJc w:val="left"/>
      <w:pPr>
        <w:ind w:left="2520" w:hanging="108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3240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4320" w:hanging="144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5400" w:hanging="180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6480" w:hanging="216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7200" w:hanging="216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8280" w:hanging="2520"/>
      </w:pPr>
      <w:rPr>
        <w:rFonts w:hint="default"/>
      </w:rPr>
    </w:lvl>
  </w:abstractNum>
  <w:abstractNum w:abstractNumId="15" w15:restartNumberingAfterBreak="0">
    <w:nsid w:val="2A9A0C81"/>
    <w:multiLevelType w:val="hybridMultilevel"/>
    <w:tmpl w:val="A8E876F4"/>
    <w:lvl w:ilvl="0" w:tplc="0405000F">
      <w:start w:val="1"/>
      <w:numFmt w:val="decimal"/>
      <w:lvlText w:val="%1."/>
      <w:lvlJc w:val="left"/>
      <w:pPr>
        <w:ind w:left="360" w:hanging="360"/>
      </w:pPr>
    </w:lvl>
    <w:lvl w:ilvl="1" w:tplc="04050019">
      <w:start w:val="1"/>
      <w:numFmt w:val="lowerLetter"/>
      <w:lvlText w:val="%2."/>
      <w:lvlJc w:val="left"/>
      <w:pPr>
        <w:ind w:left="1080" w:hanging="360"/>
      </w:pPr>
    </w:lvl>
    <w:lvl w:ilvl="2" w:tplc="0405001B" w:tentative="1">
      <w:start w:val="1"/>
      <w:numFmt w:val="lowerRoman"/>
      <w:lvlText w:val="%3."/>
      <w:lvlJc w:val="right"/>
      <w:pPr>
        <w:ind w:left="1800" w:hanging="180"/>
      </w:pPr>
    </w:lvl>
    <w:lvl w:ilvl="3" w:tplc="0405000F" w:tentative="1">
      <w:start w:val="1"/>
      <w:numFmt w:val="decimal"/>
      <w:lvlText w:val="%4."/>
      <w:lvlJc w:val="left"/>
      <w:pPr>
        <w:ind w:left="2520" w:hanging="360"/>
      </w:pPr>
    </w:lvl>
    <w:lvl w:ilvl="4" w:tplc="04050019" w:tentative="1">
      <w:start w:val="1"/>
      <w:numFmt w:val="lowerLetter"/>
      <w:lvlText w:val="%5."/>
      <w:lvlJc w:val="left"/>
      <w:pPr>
        <w:ind w:left="3240" w:hanging="360"/>
      </w:pPr>
    </w:lvl>
    <w:lvl w:ilvl="5" w:tplc="0405001B" w:tentative="1">
      <w:start w:val="1"/>
      <w:numFmt w:val="lowerRoman"/>
      <w:lvlText w:val="%6."/>
      <w:lvlJc w:val="right"/>
      <w:pPr>
        <w:ind w:left="3960" w:hanging="180"/>
      </w:pPr>
    </w:lvl>
    <w:lvl w:ilvl="6" w:tplc="0405000F" w:tentative="1">
      <w:start w:val="1"/>
      <w:numFmt w:val="decimal"/>
      <w:lvlText w:val="%7."/>
      <w:lvlJc w:val="left"/>
      <w:pPr>
        <w:ind w:left="4680" w:hanging="360"/>
      </w:pPr>
    </w:lvl>
    <w:lvl w:ilvl="7" w:tplc="04050019" w:tentative="1">
      <w:start w:val="1"/>
      <w:numFmt w:val="lowerLetter"/>
      <w:lvlText w:val="%8."/>
      <w:lvlJc w:val="left"/>
      <w:pPr>
        <w:ind w:left="5400" w:hanging="360"/>
      </w:pPr>
    </w:lvl>
    <w:lvl w:ilvl="8" w:tplc="0405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6" w15:restartNumberingAfterBreak="0">
    <w:nsid w:val="2BB8749E"/>
    <w:multiLevelType w:val="multilevel"/>
    <w:tmpl w:val="D9621A54"/>
    <w:lvl w:ilvl="0">
      <w:start w:val="1"/>
      <w:numFmt w:val="upperRoman"/>
      <w:pStyle w:val="l-L1"/>
      <w:suff w:val="space"/>
      <w:lvlText w:val="Čl. %1."/>
      <w:lvlJc w:val="center"/>
      <w:pPr>
        <w:ind w:left="0" w:firstLine="288"/>
      </w:pPr>
      <w:rPr>
        <w:rFonts w:hint="default"/>
        <w:b/>
        <w:i w:val="0"/>
        <w:caps w:val="0"/>
        <w:strike w:val="0"/>
        <w:dstrike w:val="0"/>
        <w:vanish w:val="0"/>
        <w:color w:val="000000"/>
        <w:sz w:val="22"/>
        <w:szCs w:val="24"/>
        <w:vertAlign w:val="baseline"/>
      </w:rPr>
    </w:lvl>
    <w:lvl w:ilvl="1">
      <w:start w:val="1"/>
      <w:numFmt w:val="decimal"/>
      <w:isLgl/>
      <w:lvlText w:val="%2."/>
      <w:lvlJc w:val="left"/>
      <w:pPr>
        <w:ind w:left="357" w:hanging="357"/>
      </w:pPr>
      <w:rPr>
        <w:rFonts w:hint="default"/>
        <w:b w:val="0"/>
      </w:rPr>
    </w:lvl>
    <w:lvl w:ilvl="2">
      <w:start w:val="1"/>
      <w:numFmt w:val="decimal"/>
      <w:isLgl/>
      <w:lvlText w:val="%2.%3."/>
      <w:lvlJc w:val="left"/>
      <w:pPr>
        <w:ind w:left="714" w:hanging="147"/>
      </w:pPr>
      <w:rPr>
        <w:rFonts w:hint="default"/>
        <w:b w:val="0"/>
      </w:rPr>
    </w:lvl>
    <w:lvl w:ilvl="3">
      <w:start w:val="1"/>
      <w:numFmt w:val="lowerLetter"/>
      <w:lvlText w:val="%4)"/>
      <w:lvlJc w:val="left"/>
      <w:pPr>
        <w:tabs>
          <w:tab w:val="num" w:pos="1871"/>
        </w:tabs>
        <w:ind w:left="1871" w:hanging="397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3799"/>
        </w:tabs>
        <w:ind w:left="3799" w:hanging="737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800"/>
        </w:tabs>
        <w:ind w:left="1800" w:hanging="1800"/>
      </w:pPr>
      <w:rPr>
        <w:rFonts w:hint="default"/>
      </w:rPr>
    </w:lvl>
  </w:abstractNum>
  <w:abstractNum w:abstractNumId="17" w15:restartNumberingAfterBreak="0">
    <w:nsid w:val="2BBF6A87"/>
    <w:multiLevelType w:val="hybridMultilevel"/>
    <w:tmpl w:val="A52890F6"/>
    <w:lvl w:ilvl="0" w:tplc="9BF6D506">
      <w:start w:val="1"/>
      <w:numFmt w:val="upperLetter"/>
      <w:lvlText w:val="%1."/>
      <w:lvlJc w:val="left"/>
      <w:pPr>
        <w:ind w:left="720" w:hanging="360"/>
      </w:pPr>
      <w:rPr>
        <w:b/>
        <w:bCs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31956C85"/>
    <w:multiLevelType w:val="hybridMultilevel"/>
    <w:tmpl w:val="E2CEBA24"/>
    <w:lvl w:ilvl="0" w:tplc="04F80A1A">
      <w:start w:val="1"/>
      <w:numFmt w:val="bullet"/>
      <w:lvlText w:val="-"/>
      <w:lvlJc w:val="left"/>
      <w:pPr>
        <w:ind w:left="720" w:hanging="360"/>
      </w:pPr>
      <w:rPr>
        <w:rFonts w:ascii="Calibri" w:eastAsia="Calibri" w:hAnsi="Calibri" w:hint="default"/>
        <w:sz w:val="22"/>
        <w:szCs w:val="22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34B84318"/>
    <w:multiLevelType w:val="multilevel"/>
    <w:tmpl w:val="3A9E453C"/>
    <w:styleLink w:val="Styl2"/>
    <w:lvl w:ilvl="0">
      <w:start w:val="2"/>
      <w:numFmt w:val="decimal"/>
      <w:lvlText w:val="%1"/>
      <w:lvlJc w:val="left"/>
      <w:pPr>
        <w:ind w:left="435" w:hanging="435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1440" w:hanging="720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2520" w:hanging="108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3240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4320" w:hanging="144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5400" w:hanging="180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6480" w:hanging="216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7200" w:hanging="216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8280" w:hanging="2520"/>
      </w:pPr>
      <w:rPr>
        <w:rFonts w:hint="default"/>
      </w:rPr>
    </w:lvl>
  </w:abstractNum>
  <w:abstractNum w:abstractNumId="20" w15:restartNumberingAfterBreak="0">
    <w:nsid w:val="3BA03838"/>
    <w:multiLevelType w:val="hybridMultilevel"/>
    <w:tmpl w:val="5546B032"/>
    <w:lvl w:ilvl="0" w:tplc="0405000F">
      <w:start w:val="1"/>
      <w:numFmt w:val="decimal"/>
      <w:lvlText w:val="%1."/>
      <w:lvlJc w:val="left"/>
      <w:pPr>
        <w:ind w:left="357" w:hanging="357"/>
      </w:pPr>
      <w:rPr>
        <w:rFonts w:hint="default"/>
        <w:b w:val="0"/>
        <w:bCs/>
        <w:i w:val="0"/>
        <w:iCs/>
      </w:rPr>
    </w:lvl>
    <w:lvl w:ilvl="1" w:tplc="FFFFFFFF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1" w15:restartNumberingAfterBreak="0">
    <w:nsid w:val="3BA0396E"/>
    <w:multiLevelType w:val="hybridMultilevel"/>
    <w:tmpl w:val="92043076"/>
    <w:lvl w:ilvl="0" w:tplc="67CA30B6">
      <w:start w:val="1"/>
      <w:numFmt w:val="decimal"/>
      <w:lvlText w:val="%1."/>
      <w:lvlJc w:val="left"/>
      <w:pPr>
        <w:ind w:left="720" w:hanging="360"/>
      </w:pPr>
      <w:rPr>
        <w:i w:val="0"/>
        <w:iCs/>
      </w:rPr>
    </w:lvl>
    <w:lvl w:ilvl="1" w:tplc="04050019" w:tentative="1">
      <w:start w:val="1"/>
      <w:numFmt w:val="lowerLetter"/>
      <w:lvlText w:val="%2."/>
      <w:lvlJc w:val="left"/>
      <w:pPr>
        <w:ind w:left="1440" w:hanging="360"/>
      </w:pPr>
    </w:lvl>
    <w:lvl w:ilvl="2" w:tplc="0405001B" w:tentative="1">
      <w:start w:val="1"/>
      <w:numFmt w:val="lowerRoman"/>
      <w:lvlText w:val="%3."/>
      <w:lvlJc w:val="right"/>
      <w:pPr>
        <w:ind w:left="2160" w:hanging="180"/>
      </w:pPr>
    </w:lvl>
    <w:lvl w:ilvl="3" w:tplc="0405000F" w:tentative="1">
      <w:start w:val="1"/>
      <w:numFmt w:val="decimal"/>
      <w:lvlText w:val="%4."/>
      <w:lvlJc w:val="left"/>
      <w:pPr>
        <w:ind w:left="2880" w:hanging="360"/>
      </w:pPr>
    </w:lvl>
    <w:lvl w:ilvl="4" w:tplc="04050019" w:tentative="1">
      <w:start w:val="1"/>
      <w:numFmt w:val="lowerLetter"/>
      <w:lvlText w:val="%5."/>
      <w:lvlJc w:val="left"/>
      <w:pPr>
        <w:ind w:left="3600" w:hanging="360"/>
      </w:pPr>
    </w:lvl>
    <w:lvl w:ilvl="5" w:tplc="0405001B" w:tentative="1">
      <w:start w:val="1"/>
      <w:numFmt w:val="lowerRoman"/>
      <w:lvlText w:val="%6."/>
      <w:lvlJc w:val="right"/>
      <w:pPr>
        <w:ind w:left="4320" w:hanging="180"/>
      </w:pPr>
    </w:lvl>
    <w:lvl w:ilvl="6" w:tplc="0405000F" w:tentative="1">
      <w:start w:val="1"/>
      <w:numFmt w:val="decimal"/>
      <w:lvlText w:val="%7."/>
      <w:lvlJc w:val="left"/>
      <w:pPr>
        <w:ind w:left="5040" w:hanging="360"/>
      </w:pPr>
    </w:lvl>
    <w:lvl w:ilvl="7" w:tplc="04050019" w:tentative="1">
      <w:start w:val="1"/>
      <w:numFmt w:val="lowerLetter"/>
      <w:lvlText w:val="%8."/>
      <w:lvlJc w:val="left"/>
      <w:pPr>
        <w:ind w:left="5760" w:hanging="360"/>
      </w:pPr>
    </w:lvl>
    <w:lvl w:ilvl="8" w:tplc="040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2" w15:restartNumberingAfterBreak="0">
    <w:nsid w:val="41337FA3"/>
    <w:multiLevelType w:val="multilevel"/>
    <w:tmpl w:val="F82E94AC"/>
    <w:styleLink w:val="Styl3"/>
    <w:lvl w:ilvl="0">
      <w:start w:val="2"/>
      <w:numFmt w:val="bullet"/>
      <w:lvlText w:val=""/>
      <w:lvlJc w:val="left"/>
      <w:pPr>
        <w:ind w:left="1877" w:hanging="437"/>
      </w:pPr>
      <w:rPr>
        <w:rFonts w:ascii="Symbol" w:hAnsi="Symbol" w:hint="default"/>
        <w:color w:val="auto"/>
      </w:rPr>
    </w:lvl>
    <w:lvl w:ilvl="1">
      <w:start w:val="1"/>
      <w:numFmt w:val="decimal"/>
      <w:lvlText w:val="%1.%2"/>
      <w:lvlJc w:val="left"/>
      <w:pPr>
        <w:ind w:left="2597" w:hanging="437"/>
      </w:pPr>
      <w:rPr>
        <w:rFonts w:hint="default"/>
      </w:rPr>
    </w:lvl>
    <w:lvl w:ilvl="2">
      <w:start w:val="1"/>
      <w:numFmt w:val="none"/>
      <w:lvlRestart w:val="1"/>
      <w:lvlText w:val="II.2.1"/>
      <w:lvlJc w:val="left"/>
      <w:pPr>
        <w:ind w:left="3317" w:hanging="437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4037" w:hanging="437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4757" w:hanging="437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5477" w:hanging="437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6197" w:hanging="437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6917" w:hanging="437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7637" w:hanging="437"/>
      </w:pPr>
      <w:rPr>
        <w:rFonts w:hint="default"/>
      </w:rPr>
    </w:lvl>
  </w:abstractNum>
  <w:abstractNum w:abstractNumId="23" w15:restartNumberingAfterBreak="0">
    <w:nsid w:val="42E93826"/>
    <w:multiLevelType w:val="hybridMultilevel"/>
    <w:tmpl w:val="A2EA5C52"/>
    <w:lvl w:ilvl="0" w:tplc="24C2AA72">
      <w:start w:val="1"/>
      <w:numFmt w:val="bullet"/>
      <w:lvlText w:val="-"/>
      <w:lvlJc w:val="left"/>
      <w:pPr>
        <w:ind w:left="1116" w:hanging="360"/>
      </w:pPr>
      <w:rPr>
        <w:rFonts w:ascii="Calibri" w:eastAsia="Calibri" w:hAnsi="Calibri" w:cs="Times New Roman" w:hint="default"/>
        <w:sz w:val="22"/>
        <w:szCs w:val="22"/>
      </w:rPr>
    </w:lvl>
    <w:lvl w:ilvl="1" w:tplc="57A49A60">
      <w:start w:val="1"/>
      <w:numFmt w:val="bullet"/>
      <w:lvlText w:val="o"/>
      <w:lvlJc w:val="left"/>
      <w:pPr>
        <w:ind w:left="2037" w:hanging="361"/>
      </w:pPr>
      <w:rPr>
        <w:rFonts w:ascii="Courier New" w:eastAsia="Courier New" w:hAnsi="Courier New" w:cs="Times New Roman" w:hint="default"/>
        <w:sz w:val="22"/>
        <w:szCs w:val="22"/>
      </w:rPr>
    </w:lvl>
    <w:lvl w:ilvl="2" w:tplc="00D67D36">
      <w:start w:val="1"/>
      <w:numFmt w:val="bullet"/>
      <w:lvlText w:val="•"/>
      <w:lvlJc w:val="left"/>
      <w:pPr>
        <w:ind w:left="2891" w:hanging="361"/>
      </w:pPr>
    </w:lvl>
    <w:lvl w:ilvl="3" w:tplc="10A02BAC">
      <w:start w:val="1"/>
      <w:numFmt w:val="bullet"/>
      <w:lvlText w:val="•"/>
      <w:lvlJc w:val="left"/>
      <w:pPr>
        <w:ind w:left="3746" w:hanging="361"/>
      </w:pPr>
    </w:lvl>
    <w:lvl w:ilvl="4" w:tplc="D90A184E">
      <w:start w:val="1"/>
      <w:numFmt w:val="bullet"/>
      <w:lvlText w:val="•"/>
      <w:lvlJc w:val="left"/>
      <w:pPr>
        <w:ind w:left="4600" w:hanging="361"/>
      </w:pPr>
    </w:lvl>
    <w:lvl w:ilvl="5" w:tplc="D7E4D6D2">
      <w:start w:val="1"/>
      <w:numFmt w:val="bullet"/>
      <w:lvlText w:val="•"/>
      <w:lvlJc w:val="left"/>
      <w:pPr>
        <w:ind w:left="5454" w:hanging="361"/>
      </w:pPr>
    </w:lvl>
    <w:lvl w:ilvl="6" w:tplc="C0AAEB9A">
      <w:start w:val="1"/>
      <w:numFmt w:val="bullet"/>
      <w:lvlText w:val="•"/>
      <w:lvlJc w:val="left"/>
      <w:pPr>
        <w:ind w:left="6309" w:hanging="361"/>
      </w:pPr>
    </w:lvl>
    <w:lvl w:ilvl="7" w:tplc="1D801062">
      <w:start w:val="1"/>
      <w:numFmt w:val="bullet"/>
      <w:lvlText w:val="•"/>
      <w:lvlJc w:val="left"/>
      <w:pPr>
        <w:ind w:left="7163" w:hanging="361"/>
      </w:pPr>
    </w:lvl>
    <w:lvl w:ilvl="8" w:tplc="CA662F1C">
      <w:start w:val="1"/>
      <w:numFmt w:val="bullet"/>
      <w:lvlText w:val="•"/>
      <w:lvlJc w:val="left"/>
      <w:pPr>
        <w:ind w:left="8017" w:hanging="361"/>
      </w:pPr>
    </w:lvl>
  </w:abstractNum>
  <w:abstractNum w:abstractNumId="24" w15:restartNumberingAfterBreak="0">
    <w:nsid w:val="4469357B"/>
    <w:multiLevelType w:val="multilevel"/>
    <w:tmpl w:val="093465B2"/>
    <w:lvl w:ilvl="0">
      <w:start w:val="1"/>
      <w:numFmt w:val="decimal"/>
      <w:lvlText w:val="%1"/>
      <w:lvlJc w:val="left"/>
      <w:pPr>
        <w:ind w:left="567" w:hanging="567"/>
      </w:pPr>
      <w:rPr>
        <w:rFonts w:hint="default"/>
        <w:b/>
      </w:rPr>
    </w:lvl>
    <w:lvl w:ilvl="1">
      <w:start w:val="1"/>
      <w:numFmt w:val="decimal"/>
      <w:pStyle w:val="Odstavec2rove"/>
      <w:lvlText w:val="%1.%2"/>
      <w:lvlJc w:val="left"/>
      <w:pPr>
        <w:tabs>
          <w:tab w:val="num" w:pos="567"/>
        </w:tabs>
        <w:ind w:left="567" w:hanging="567"/>
      </w:pPr>
      <w:rPr>
        <w:rFonts w:hint="default"/>
        <w:i w:val="0"/>
      </w:rPr>
    </w:lvl>
    <w:lvl w:ilvl="2">
      <w:start w:val="1"/>
      <w:numFmt w:val="decimal"/>
      <w:lvlText w:val="%1.%2.%3"/>
      <w:lvlJc w:val="left"/>
      <w:pPr>
        <w:ind w:left="567" w:hanging="567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567" w:hanging="567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567" w:hanging="567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567" w:hanging="567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567" w:hanging="567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567" w:hanging="567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567" w:hanging="567"/>
      </w:pPr>
      <w:rPr>
        <w:rFonts w:hint="default"/>
      </w:rPr>
    </w:lvl>
  </w:abstractNum>
  <w:abstractNum w:abstractNumId="25" w15:restartNumberingAfterBreak="0">
    <w:nsid w:val="47BF3A0D"/>
    <w:multiLevelType w:val="hybridMultilevel"/>
    <w:tmpl w:val="AF6EB06E"/>
    <w:lvl w:ilvl="0" w:tplc="0405000F">
      <w:start w:val="1"/>
      <w:numFmt w:val="decimal"/>
      <w:lvlText w:val="%1."/>
      <w:lvlJc w:val="left"/>
      <w:pPr>
        <w:ind w:left="357" w:hanging="357"/>
      </w:pPr>
      <w:rPr>
        <w:rFonts w:hint="default"/>
      </w:rPr>
    </w:lvl>
    <w:lvl w:ilvl="1" w:tplc="FFFFFFFF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6" w15:restartNumberingAfterBreak="0">
    <w:nsid w:val="4A0A1CB4"/>
    <w:multiLevelType w:val="hybridMultilevel"/>
    <w:tmpl w:val="9606CC6C"/>
    <w:lvl w:ilvl="0" w:tplc="04F80A1A">
      <w:start w:val="1"/>
      <w:numFmt w:val="bullet"/>
      <w:lvlText w:val="-"/>
      <w:lvlJc w:val="left"/>
      <w:pPr>
        <w:ind w:left="720" w:hanging="360"/>
      </w:pPr>
      <w:rPr>
        <w:rFonts w:ascii="Calibri" w:eastAsia="Calibri" w:hAnsi="Calibri" w:hint="default"/>
        <w:sz w:val="22"/>
        <w:szCs w:val="22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7" w15:restartNumberingAfterBreak="0">
    <w:nsid w:val="4D0D2AEC"/>
    <w:multiLevelType w:val="multilevel"/>
    <w:tmpl w:val="1422E486"/>
    <w:styleLink w:val="Styl6"/>
    <w:lvl w:ilvl="0">
      <w:start w:val="1"/>
      <w:numFmt w:val="decimal"/>
      <w:lvlText w:val="%1)"/>
      <w:lvlJc w:val="left"/>
      <w:pPr>
        <w:ind w:left="1080" w:hanging="360"/>
      </w:pPr>
      <w:rPr>
        <w:rFonts w:hint="default"/>
      </w:rPr>
    </w:lvl>
    <w:lvl w:ilvl="1">
      <w:start w:val="1"/>
      <w:numFmt w:val="lowerLetter"/>
      <w:lvlText w:val="%2)"/>
      <w:lvlJc w:val="left"/>
      <w:pPr>
        <w:ind w:left="1440" w:hanging="360"/>
      </w:pPr>
      <w:rPr>
        <w:rFonts w:hint="default"/>
      </w:rPr>
    </w:lvl>
    <w:lvl w:ilvl="2">
      <w:start w:val="1"/>
      <w:numFmt w:val="none"/>
      <w:lvlText w:val="II.2.2"/>
      <w:lvlJc w:val="left"/>
      <w:pPr>
        <w:ind w:left="180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216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252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8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2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60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60" w:hanging="360"/>
      </w:pPr>
      <w:rPr>
        <w:rFonts w:hint="default"/>
      </w:rPr>
    </w:lvl>
  </w:abstractNum>
  <w:abstractNum w:abstractNumId="28" w15:restartNumberingAfterBreak="0">
    <w:nsid w:val="4D405C2B"/>
    <w:multiLevelType w:val="hybridMultilevel"/>
    <w:tmpl w:val="E42AA80A"/>
    <w:lvl w:ilvl="0" w:tplc="FFFFFFFF">
      <w:start w:val="1"/>
      <w:numFmt w:val="decimal"/>
      <w:lvlText w:val="%1."/>
      <w:lvlJc w:val="left"/>
      <w:pPr>
        <w:ind w:left="357" w:hanging="357"/>
      </w:pPr>
      <w:rPr>
        <w:rFonts w:hint="default"/>
      </w:rPr>
    </w:lvl>
    <w:lvl w:ilvl="1" w:tplc="04050017">
      <w:start w:val="1"/>
      <w:numFmt w:val="lowerLetter"/>
      <w:lvlText w:val="%2)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9" w15:restartNumberingAfterBreak="0">
    <w:nsid w:val="512716FF"/>
    <w:multiLevelType w:val="multilevel"/>
    <w:tmpl w:val="CF3E18CA"/>
    <w:styleLink w:val="Styl7"/>
    <w:lvl w:ilvl="0">
      <w:numFmt w:val="decimal"/>
      <w:lvlText w:val="%1"/>
      <w:lvlJc w:val="left"/>
      <w:pPr>
        <w:ind w:left="1875" w:hanging="435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2880" w:hanging="720"/>
      </w:pPr>
      <w:rPr>
        <w:rFonts w:hint="default"/>
      </w:rPr>
    </w:lvl>
    <w:lvl w:ilvl="2">
      <w:start w:val="1"/>
      <w:numFmt w:val="none"/>
      <w:lvlText w:val="II.2.1"/>
      <w:lvlJc w:val="left"/>
      <w:pPr>
        <w:ind w:left="3960" w:hanging="108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4680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5760" w:hanging="144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6840" w:hanging="180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7920" w:hanging="216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8640" w:hanging="216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9720" w:hanging="2520"/>
      </w:pPr>
      <w:rPr>
        <w:rFonts w:hint="default"/>
      </w:rPr>
    </w:lvl>
  </w:abstractNum>
  <w:abstractNum w:abstractNumId="30" w15:restartNumberingAfterBreak="0">
    <w:nsid w:val="51962ADE"/>
    <w:multiLevelType w:val="hybridMultilevel"/>
    <w:tmpl w:val="731EC2AA"/>
    <w:lvl w:ilvl="0" w:tplc="0405000F">
      <w:start w:val="1"/>
      <w:numFmt w:val="decimal"/>
      <w:lvlText w:val="%1."/>
      <w:lvlJc w:val="left"/>
      <w:pPr>
        <w:ind w:left="357" w:hanging="357"/>
      </w:pPr>
      <w:rPr>
        <w:rFonts w:hint="default"/>
        <w:b w:val="0"/>
        <w:bCs/>
        <w:i w:val="0"/>
        <w:iCs/>
      </w:rPr>
    </w:lvl>
    <w:lvl w:ilvl="1" w:tplc="FFFFFFFF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1" w15:restartNumberingAfterBreak="0">
    <w:nsid w:val="576346E1"/>
    <w:multiLevelType w:val="multilevel"/>
    <w:tmpl w:val="09208B4C"/>
    <w:lvl w:ilvl="0">
      <w:start w:val="1"/>
      <w:numFmt w:val="decimal"/>
      <w:lvlText w:val="%1."/>
      <w:lvlJc w:val="left"/>
      <w:pPr>
        <w:ind w:left="360" w:hanging="360"/>
      </w:pPr>
      <w:rPr>
        <w:b/>
        <w:bCs w:val="0"/>
      </w:rPr>
    </w:lvl>
    <w:lvl w:ilvl="1">
      <w:start w:val="1"/>
      <w:numFmt w:val="decimal"/>
      <w:lvlText w:val="%1.%2."/>
      <w:lvlJc w:val="left"/>
      <w:pPr>
        <w:ind w:left="792" w:hanging="432"/>
      </w:pPr>
      <w:rPr>
        <w:b w:val="0"/>
        <w:bCs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  <w:b w:val="0"/>
      </w:r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32" w15:restartNumberingAfterBreak="0">
    <w:nsid w:val="59044078"/>
    <w:multiLevelType w:val="hybridMultilevel"/>
    <w:tmpl w:val="00A29C8A"/>
    <w:lvl w:ilvl="0" w:tplc="FFFFFFFF">
      <w:start w:val="1"/>
      <w:numFmt w:val="bullet"/>
      <w:lvlText w:val="-"/>
      <w:lvlJc w:val="left"/>
      <w:pPr>
        <w:ind w:left="1434" w:hanging="360"/>
      </w:pPr>
      <w:rPr>
        <w:rFonts w:ascii="Calibri" w:eastAsia="Calibri" w:hAnsi="Calibri" w:hint="default"/>
        <w:sz w:val="22"/>
        <w:szCs w:val="22"/>
      </w:rPr>
    </w:lvl>
    <w:lvl w:ilvl="1" w:tplc="FFFFFFFF" w:tentative="1">
      <w:start w:val="1"/>
      <w:numFmt w:val="bullet"/>
      <w:lvlText w:val="o"/>
      <w:lvlJc w:val="left"/>
      <w:pPr>
        <w:ind w:left="2154" w:hanging="360"/>
      </w:pPr>
      <w:rPr>
        <w:rFonts w:ascii="Courier New" w:hAnsi="Courier New" w:cs="Courier New" w:hint="default"/>
      </w:rPr>
    </w:lvl>
    <w:lvl w:ilvl="2" w:tplc="DE804FE2">
      <w:start w:val="1"/>
      <w:numFmt w:val="upperLetter"/>
      <w:lvlText w:val="%3."/>
      <w:lvlJc w:val="left"/>
      <w:pPr>
        <w:ind w:left="2874" w:hanging="360"/>
      </w:pPr>
      <w:rPr>
        <w:b w:val="0"/>
        <w:bCs/>
      </w:rPr>
    </w:lvl>
    <w:lvl w:ilvl="3" w:tplc="FFFFFFFF" w:tentative="1">
      <w:start w:val="1"/>
      <w:numFmt w:val="bullet"/>
      <w:lvlText w:val=""/>
      <w:lvlJc w:val="left"/>
      <w:pPr>
        <w:ind w:left="3594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4314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5034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754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6474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7194" w:hanging="360"/>
      </w:pPr>
      <w:rPr>
        <w:rFonts w:ascii="Wingdings" w:hAnsi="Wingdings" w:hint="default"/>
      </w:rPr>
    </w:lvl>
  </w:abstractNum>
  <w:abstractNum w:abstractNumId="33" w15:restartNumberingAfterBreak="0">
    <w:nsid w:val="5BF4582B"/>
    <w:multiLevelType w:val="hybridMultilevel"/>
    <w:tmpl w:val="18D855F8"/>
    <w:lvl w:ilvl="0" w:tplc="04050017">
      <w:start w:val="1"/>
      <w:numFmt w:val="lowerLetter"/>
      <w:lvlText w:val="%1)"/>
      <w:lvlJc w:val="left"/>
      <w:pPr>
        <w:ind w:left="720" w:hanging="360"/>
      </w:p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4" w15:restartNumberingAfterBreak="0">
    <w:nsid w:val="64FD7E8D"/>
    <w:multiLevelType w:val="multilevel"/>
    <w:tmpl w:val="94D084C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Times New Roman" w:hint="default"/>
        <w:sz w:val="20"/>
      </w:rPr>
    </w:lvl>
    <w:lvl w:ilvl="2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35" w15:restartNumberingAfterBreak="0">
    <w:nsid w:val="66922CC3"/>
    <w:multiLevelType w:val="hybridMultilevel"/>
    <w:tmpl w:val="ADC274AC"/>
    <w:lvl w:ilvl="0" w:tplc="0405000F">
      <w:start w:val="1"/>
      <w:numFmt w:val="decimal"/>
      <w:lvlText w:val="%1."/>
      <w:lvlJc w:val="left"/>
      <w:pPr>
        <w:ind w:left="357" w:hanging="357"/>
      </w:pPr>
      <w:rPr>
        <w:rFonts w:hint="default"/>
        <w:b w:val="0"/>
        <w:bCs/>
        <w:i w:val="0"/>
        <w:iCs/>
      </w:rPr>
    </w:lvl>
    <w:lvl w:ilvl="1" w:tplc="FFFFFFFF">
      <w:start w:val="1"/>
      <w:numFmt w:val="lowerLetter"/>
      <w:lvlText w:val="%2."/>
      <w:lvlJc w:val="left"/>
      <w:pPr>
        <w:ind w:left="1440" w:hanging="360"/>
      </w:pPr>
    </w:lvl>
    <w:lvl w:ilvl="2" w:tplc="6674D4A6">
      <w:start w:val="1"/>
      <w:numFmt w:val="decimal"/>
      <w:lvlText w:val="%3"/>
      <w:lvlJc w:val="left"/>
      <w:pPr>
        <w:ind w:left="2340" w:hanging="360"/>
      </w:pPr>
      <w:rPr>
        <w:rFonts w:hint="default"/>
      </w:r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6" w15:restartNumberingAfterBreak="0">
    <w:nsid w:val="69617280"/>
    <w:multiLevelType w:val="hybridMultilevel"/>
    <w:tmpl w:val="AED81728"/>
    <w:lvl w:ilvl="0" w:tplc="FFFFFFFF">
      <w:start w:val="1"/>
      <w:numFmt w:val="bullet"/>
      <w:lvlText w:val="-"/>
      <w:lvlJc w:val="left"/>
      <w:pPr>
        <w:ind w:left="1077" w:hanging="360"/>
      </w:pPr>
      <w:rPr>
        <w:rFonts w:ascii="Calibri" w:eastAsia="Calibri" w:hAnsi="Calibri" w:hint="default"/>
        <w:sz w:val="22"/>
        <w:szCs w:val="22"/>
      </w:rPr>
    </w:lvl>
    <w:lvl w:ilvl="1" w:tplc="04050003" w:tentative="1">
      <w:start w:val="1"/>
      <w:numFmt w:val="bullet"/>
      <w:lvlText w:val="o"/>
      <w:lvlJc w:val="left"/>
      <w:pPr>
        <w:ind w:left="1797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517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3237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957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677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397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6117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837" w:hanging="360"/>
      </w:pPr>
      <w:rPr>
        <w:rFonts w:ascii="Wingdings" w:hAnsi="Wingdings" w:hint="default"/>
      </w:rPr>
    </w:lvl>
  </w:abstractNum>
  <w:abstractNum w:abstractNumId="37" w15:restartNumberingAfterBreak="0">
    <w:nsid w:val="6B3A54D9"/>
    <w:multiLevelType w:val="hybridMultilevel"/>
    <w:tmpl w:val="BEC29B46"/>
    <w:lvl w:ilvl="0" w:tplc="0405000F">
      <w:start w:val="1"/>
      <w:numFmt w:val="decimal"/>
      <w:lvlText w:val="%1."/>
      <w:lvlJc w:val="left"/>
      <w:pPr>
        <w:ind w:left="357" w:hanging="357"/>
      </w:pPr>
      <w:rPr>
        <w:rFonts w:hint="default"/>
        <w:b w:val="0"/>
        <w:bCs/>
        <w:i w:val="0"/>
        <w:iCs/>
      </w:rPr>
    </w:lvl>
    <w:lvl w:ilvl="1" w:tplc="FFFFFFFF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8" w15:restartNumberingAfterBreak="0">
    <w:nsid w:val="711634C1"/>
    <w:multiLevelType w:val="hybridMultilevel"/>
    <w:tmpl w:val="2F0EB11A"/>
    <w:lvl w:ilvl="0" w:tplc="0405000F">
      <w:start w:val="1"/>
      <w:numFmt w:val="decimal"/>
      <w:lvlText w:val="%1."/>
      <w:lvlJc w:val="left"/>
      <w:pPr>
        <w:ind w:left="720" w:hanging="360"/>
      </w:pPr>
    </w:lvl>
    <w:lvl w:ilvl="1" w:tplc="04050019" w:tentative="1">
      <w:start w:val="1"/>
      <w:numFmt w:val="lowerLetter"/>
      <w:lvlText w:val="%2."/>
      <w:lvlJc w:val="left"/>
      <w:pPr>
        <w:ind w:left="1440" w:hanging="360"/>
      </w:pPr>
    </w:lvl>
    <w:lvl w:ilvl="2" w:tplc="0405001B" w:tentative="1">
      <w:start w:val="1"/>
      <w:numFmt w:val="lowerRoman"/>
      <w:lvlText w:val="%3."/>
      <w:lvlJc w:val="right"/>
      <w:pPr>
        <w:ind w:left="2160" w:hanging="180"/>
      </w:pPr>
    </w:lvl>
    <w:lvl w:ilvl="3" w:tplc="0405000F" w:tentative="1">
      <w:start w:val="1"/>
      <w:numFmt w:val="decimal"/>
      <w:lvlText w:val="%4."/>
      <w:lvlJc w:val="left"/>
      <w:pPr>
        <w:ind w:left="2880" w:hanging="360"/>
      </w:pPr>
    </w:lvl>
    <w:lvl w:ilvl="4" w:tplc="04050019" w:tentative="1">
      <w:start w:val="1"/>
      <w:numFmt w:val="lowerLetter"/>
      <w:lvlText w:val="%5."/>
      <w:lvlJc w:val="left"/>
      <w:pPr>
        <w:ind w:left="3600" w:hanging="360"/>
      </w:pPr>
    </w:lvl>
    <w:lvl w:ilvl="5" w:tplc="0405001B" w:tentative="1">
      <w:start w:val="1"/>
      <w:numFmt w:val="lowerRoman"/>
      <w:lvlText w:val="%6."/>
      <w:lvlJc w:val="right"/>
      <w:pPr>
        <w:ind w:left="4320" w:hanging="180"/>
      </w:pPr>
    </w:lvl>
    <w:lvl w:ilvl="6" w:tplc="0405000F" w:tentative="1">
      <w:start w:val="1"/>
      <w:numFmt w:val="decimal"/>
      <w:lvlText w:val="%7."/>
      <w:lvlJc w:val="left"/>
      <w:pPr>
        <w:ind w:left="5040" w:hanging="360"/>
      </w:pPr>
    </w:lvl>
    <w:lvl w:ilvl="7" w:tplc="04050019" w:tentative="1">
      <w:start w:val="1"/>
      <w:numFmt w:val="lowerLetter"/>
      <w:lvlText w:val="%8."/>
      <w:lvlJc w:val="left"/>
      <w:pPr>
        <w:ind w:left="5760" w:hanging="360"/>
      </w:pPr>
    </w:lvl>
    <w:lvl w:ilvl="8" w:tplc="040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9" w15:restartNumberingAfterBreak="0">
    <w:nsid w:val="72114CA9"/>
    <w:multiLevelType w:val="hybridMultilevel"/>
    <w:tmpl w:val="8D00A8C6"/>
    <w:lvl w:ilvl="0" w:tplc="0405000F">
      <w:start w:val="1"/>
      <w:numFmt w:val="decimal"/>
      <w:lvlText w:val="%1."/>
      <w:lvlJc w:val="left"/>
      <w:pPr>
        <w:ind w:left="357" w:hanging="357"/>
      </w:pPr>
      <w:rPr>
        <w:rFonts w:hint="default"/>
      </w:rPr>
    </w:lvl>
    <w:lvl w:ilvl="1" w:tplc="FFFFFFFF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0" w15:restartNumberingAfterBreak="0">
    <w:nsid w:val="73486E3E"/>
    <w:multiLevelType w:val="hybridMultilevel"/>
    <w:tmpl w:val="0AD03F84"/>
    <w:lvl w:ilvl="0" w:tplc="04050017">
      <w:start w:val="1"/>
      <w:numFmt w:val="lowerLetter"/>
      <w:lvlText w:val="%1)"/>
      <w:lvlJc w:val="left"/>
      <w:pPr>
        <w:ind w:left="720" w:hanging="360"/>
      </w:pPr>
    </w:lvl>
    <w:lvl w:ilvl="1" w:tplc="04050019" w:tentative="1">
      <w:start w:val="1"/>
      <w:numFmt w:val="lowerLetter"/>
      <w:lvlText w:val="%2."/>
      <w:lvlJc w:val="left"/>
      <w:pPr>
        <w:ind w:left="1440" w:hanging="360"/>
      </w:pPr>
    </w:lvl>
    <w:lvl w:ilvl="2" w:tplc="0405001B" w:tentative="1">
      <w:start w:val="1"/>
      <w:numFmt w:val="lowerRoman"/>
      <w:lvlText w:val="%3."/>
      <w:lvlJc w:val="right"/>
      <w:pPr>
        <w:ind w:left="2160" w:hanging="180"/>
      </w:pPr>
    </w:lvl>
    <w:lvl w:ilvl="3" w:tplc="0405000F" w:tentative="1">
      <w:start w:val="1"/>
      <w:numFmt w:val="decimal"/>
      <w:lvlText w:val="%4."/>
      <w:lvlJc w:val="left"/>
      <w:pPr>
        <w:ind w:left="2880" w:hanging="360"/>
      </w:pPr>
    </w:lvl>
    <w:lvl w:ilvl="4" w:tplc="04050019" w:tentative="1">
      <w:start w:val="1"/>
      <w:numFmt w:val="lowerLetter"/>
      <w:lvlText w:val="%5."/>
      <w:lvlJc w:val="left"/>
      <w:pPr>
        <w:ind w:left="3600" w:hanging="360"/>
      </w:pPr>
    </w:lvl>
    <w:lvl w:ilvl="5" w:tplc="0405001B" w:tentative="1">
      <w:start w:val="1"/>
      <w:numFmt w:val="lowerRoman"/>
      <w:lvlText w:val="%6."/>
      <w:lvlJc w:val="right"/>
      <w:pPr>
        <w:ind w:left="4320" w:hanging="180"/>
      </w:pPr>
    </w:lvl>
    <w:lvl w:ilvl="6" w:tplc="0405000F" w:tentative="1">
      <w:start w:val="1"/>
      <w:numFmt w:val="decimal"/>
      <w:lvlText w:val="%7."/>
      <w:lvlJc w:val="left"/>
      <w:pPr>
        <w:ind w:left="5040" w:hanging="360"/>
      </w:pPr>
    </w:lvl>
    <w:lvl w:ilvl="7" w:tplc="04050019" w:tentative="1">
      <w:start w:val="1"/>
      <w:numFmt w:val="lowerLetter"/>
      <w:lvlText w:val="%8."/>
      <w:lvlJc w:val="left"/>
      <w:pPr>
        <w:ind w:left="5760" w:hanging="360"/>
      </w:pPr>
    </w:lvl>
    <w:lvl w:ilvl="8" w:tplc="040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1" w15:restartNumberingAfterBreak="0">
    <w:nsid w:val="73EC68A2"/>
    <w:multiLevelType w:val="hybridMultilevel"/>
    <w:tmpl w:val="A5BCC94E"/>
    <w:lvl w:ilvl="0" w:tplc="0BD2E8F8">
      <w:start w:val="1"/>
      <w:numFmt w:val="upperLetter"/>
      <w:lvlText w:val="%1)"/>
      <w:lvlJc w:val="left"/>
      <w:pPr>
        <w:ind w:left="1440" w:hanging="360"/>
      </w:pPr>
      <w:rPr>
        <w:rFonts w:ascii="Arial" w:eastAsia="Times New Roman" w:hAnsi="Arial" w:cs="Arial" w:hint="default"/>
      </w:rPr>
    </w:lvl>
    <w:lvl w:ilvl="1" w:tplc="04050019" w:tentative="1">
      <w:start w:val="1"/>
      <w:numFmt w:val="lowerLetter"/>
      <w:lvlText w:val="%2."/>
      <w:lvlJc w:val="left"/>
      <w:pPr>
        <w:ind w:left="1440" w:hanging="360"/>
      </w:pPr>
    </w:lvl>
    <w:lvl w:ilvl="2" w:tplc="0405001B" w:tentative="1">
      <w:start w:val="1"/>
      <w:numFmt w:val="lowerRoman"/>
      <w:lvlText w:val="%3."/>
      <w:lvlJc w:val="right"/>
      <w:pPr>
        <w:ind w:left="2160" w:hanging="180"/>
      </w:pPr>
    </w:lvl>
    <w:lvl w:ilvl="3" w:tplc="0405000F" w:tentative="1">
      <w:start w:val="1"/>
      <w:numFmt w:val="decimal"/>
      <w:lvlText w:val="%4."/>
      <w:lvlJc w:val="left"/>
      <w:pPr>
        <w:ind w:left="2880" w:hanging="360"/>
      </w:pPr>
    </w:lvl>
    <w:lvl w:ilvl="4" w:tplc="04050019" w:tentative="1">
      <w:start w:val="1"/>
      <w:numFmt w:val="lowerLetter"/>
      <w:lvlText w:val="%5."/>
      <w:lvlJc w:val="left"/>
      <w:pPr>
        <w:ind w:left="3600" w:hanging="360"/>
      </w:pPr>
    </w:lvl>
    <w:lvl w:ilvl="5" w:tplc="0405001B" w:tentative="1">
      <w:start w:val="1"/>
      <w:numFmt w:val="lowerRoman"/>
      <w:lvlText w:val="%6."/>
      <w:lvlJc w:val="right"/>
      <w:pPr>
        <w:ind w:left="4320" w:hanging="180"/>
      </w:pPr>
    </w:lvl>
    <w:lvl w:ilvl="6" w:tplc="0405000F" w:tentative="1">
      <w:start w:val="1"/>
      <w:numFmt w:val="decimal"/>
      <w:lvlText w:val="%7."/>
      <w:lvlJc w:val="left"/>
      <w:pPr>
        <w:ind w:left="5040" w:hanging="360"/>
      </w:pPr>
    </w:lvl>
    <w:lvl w:ilvl="7" w:tplc="04050019" w:tentative="1">
      <w:start w:val="1"/>
      <w:numFmt w:val="lowerLetter"/>
      <w:lvlText w:val="%8."/>
      <w:lvlJc w:val="left"/>
      <w:pPr>
        <w:ind w:left="5760" w:hanging="360"/>
      </w:pPr>
    </w:lvl>
    <w:lvl w:ilvl="8" w:tplc="040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2" w15:restartNumberingAfterBreak="0">
    <w:nsid w:val="75DC4871"/>
    <w:multiLevelType w:val="multilevel"/>
    <w:tmpl w:val="CB6ED84C"/>
    <w:styleLink w:val="Styl1"/>
    <w:lvl w:ilvl="0">
      <w:start w:val="1"/>
      <w:numFmt w:val="none"/>
      <w:lvlText w:val="2."/>
      <w:lvlJc w:val="left"/>
      <w:pPr>
        <w:ind w:left="360" w:hanging="360"/>
      </w:pPr>
      <w:rPr>
        <w:rFonts w:hint="default"/>
      </w:rPr>
    </w:lvl>
    <w:lvl w:ilvl="1">
      <w:start w:val="2"/>
      <w:numFmt w:val="decimal"/>
      <w:lvlText w:val="%1.%2."/>
      <w:lvlJc w:val="left"/>
      <w:pPr>
        <w:ind w:left="792" w:hanging="432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43" w15:restartNumberingAfterBreak="0">
    <w:nsid w:val="78E839FF"/>
    <w:multiLevelType w:val="hybridMultilevel"/>
    <w:tmpl w:val="626A0812"/>
    <w:lvl w:ilvl="0" w:tplc="040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4" w15:restartNumberingAfterBreak="0">
    <w:nsid w:val="7D184FB1"/>
    <w:multiLevelType w:val="hybridMultilevel"/>
    <w:tmpl w:val="102A5DCE"/>
    <w:lvl w:ilvl="0" w:tplc="0405000F">
      <w:start w:val="1"/>
      <w:numFmt w:val="decimal"/>
      <w:lvlText w:val="%1."/>
      <w:lvlJc w:val="left"/>
      <w:pPr>
        <w:ind w:left="357" w:hanging="357"/>
      </w:pPr>
      <w:rPr>
        <w:rFonts w:hint="default"/>
        <w:b w:val="0"/>
        <w:bCs/>
        <w:i w:val="0"/>
        <w:iCs/>
      </w:rPr>
    </w:lvl>
    <w:lvl w:ilvl="1" w:tplc="FFFFFFFF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507331108">
    <w:abstractNumId w:val="4"/>
  </w:num>
  <w:num w:numId="2" w16cid:durableId="557132841">
    <w:abstractNumId w:val="42"/>
  </w:num>
  <w:num w:numId="3" w16cid:durableId="794637397">
    <w:abstractNumId w:val="19"/>
  </w:num>
  <w:num w:numId="4" w16cid:durableId="140774044">
    <w:abstractNumId w:val="22"/>
  </w:num>
  <w:num w:numId="5" w16cid:durableId="202865343">
    <w:abstractNumId w:val="0"/>
  </w:num>
  <w:num w:numId="6" w16cid:durableId="1741559500">
    <w:abstractNumId w:val="1"/>
  </w:num>
  <w:num w:numId="7" w16cid:durableId="395904338">
    <w:abstractNumId w:val="14"/>
  </w:num>
  <w:num w:numId="8" w16cid:durableId="420838213">
    <w:abstractNumId w:val="27"/>
  </w:num>
  <w:num w:numId="9" w16cid:durableId="2083477505">
    <w:abstractNumId w:val="29"/>
  </w:num>
  <w:num w:numId="10" w16cid:durableId="617105108">
    <w:abstractNumId w:val="16"/>
  </w:num>
  <w:num w:numId="11" w16cid:durableId="385683213">
    <w:abstractNumId w:val="5"/>
  </w:num>
  <w:num w:numId="12" w16cid:durableId="698235517">
    <w:abstractNumId w:val="33"/>
  </w:num>
  <w:num w:numId="13" w16cid:durableId="1373381293">
    <w:abstractNumId w:val="38"/>
  </w:num>
  <w:num w:numId="14" w16cid:durableId="875238146">
    <w:abstractNumId w:val="40"/>
  </w:num>
  <w:num w:numId="15" w16cid:durableId="1152332952">
    <w:abstractNumId w:val="25"/>
  </w:num>
  <w:num w:numId="16" w16cid:durableId="913588180">
    <w:abstractNumId w:val="3"/>
  </w:num>
  <w:num w:numId="17" w16cid:durableId="938026015">
    <w:abstractNumId w:val="39"/>
  </w:num>
  <w:num w:numId="18" w16cid:durableId="405080440">
    <w:abstractNumId w:val="28"/>
  </w:num>
  <w:num w:numId="19" w16cid:durableId="1737242457">
    <w:abstractNumId w:val="10"/>
  </w:num>
  <w:num w:numId="20" w16cid:durableId="681320525">
    <w:abstractNumId w:val="2"/>
  </w:num>
  <w:num w:numId="21" w16cid:durableId="1221133509">
    <w:abstractNumId w:val="30"/>
  </w:num>
  <w:num w:numId="22" w16cid:durableId="1791780059">
    <w:abstractNumId w:val="7"/>
  </w:num>
  <w:num w:numId="23" w16cid:durableId="130170207">
    <w:abstractNumId w:val="20"/>
  </w:num>
  <w:num w:numId="24" w16cid:durableId="2139912930">
    <w:abstractNumId w:val="44"/>
  </w:num>
  <w:num w:numId="25" w16cid:durableId="968170311">
    <w:abstractNumId w:val="15"/>
  </w:num>
  <w:num w:numId="26" w16cid:durableId="1319117476">
    <w:abstractNumId w:val="12"/>
  </w:num>
  <w:num w:numId="27" w16cid:durableId="1051226775">
    <w:abstractNumId w:val="37"/>
  </w:num>
  <w:num w:numId="28" w16cid:durableId="1599868200">
    <w:abstractNumId w:val="35"/>
  </w:num>
  <w:num w:numId="29" w16cid:durableId="349262787">
    <w:abstractNumId w:val="6"/>
  </w:num>
  <w:num w:numId="30" w16cid:durableId="991180354">
    <w:abstractNumId w:val="24"/>
  </w:num>
  <w:num w:numId="31" w16cid:durableId="897982577">
    <w:abstractNumId w:val="11"/>
  </w:num>
  <w:num w:numId="32" w16cid:durableId="981350212">
    <w:abstractNumId w:val="32"/>
  </w:num>
  <w:num w:numId="33" w16cid:durableId="1095398406">
    <w:abstractNumId w:val="8"/>
  </w:num>
  <w:num w:numId="34" w16cid:durableId="401753714">
    <w:abstractNumId w:val="31"/>
  </w:num>
  <w:num w:numId="35" w16cid:durableId="1696693953">
    <w:abstractNumId w:val="26"/>
  </w:num>
  <w:num w:numId="36" w16cid:durableId="120005185">
    <w:abstractNumId w:val="17"/>
  </w:num>
  <w:num w:numId="37" w16cid:durableId="1311207995">
    <w:abstractNumId w:val="18"/>
  </w:num>
  <w:num w:numId="38" w16cid:durableId="410391240">
    <w:abstractNumId w:val="41"/>
  </w:num>
  <w:num w:numId="39" w16cid:durableId="1359896102">
    <w:abstractNumId w:val="21"/>
  </w:num>
  <w:num w:numId="40" w16cid:durableId="1365398233">
    <w:abstractNumId w:val="13"/>
  </w:num>
  <w:num w:numId="41" w16cid:durableId="2018341551">
    <w:abstractNumId w:val="9"/>
  </w:num>
  <w:num w:numId="42" w16cid:durableId="820775355">
    <w:abstractNumId w:val="34"/>
  </w:num>
  <w:num w:numId="43" w16cid:durableId="459884805">
    <w:abstractNumId w:val="43"/>
  </w:num>
  <w:num w:numId="44" w16cid:durableId="1522206598">
    <w:abstractNumId w:val="23"/>
  </w:num>
  <w:num w:numId="45" w16cid:durableId="727265882">
    <w:abstractNumId w:val="36"/>
  </w:num>
  <w:numIdMacAtCleanup w:val="38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08"/>
  <w:hyphenationZone w:val="425"/>
  <w:noPunctuationKerning/>
  <w:characterSpacingControl w:val="doNotCompress"/>
  <w:hdrShapeDefaults>
    <o:shapedefaults v:ext="edit" spidmax="14337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106871"/>
    <w:rsid w:val="000003DA"/>
    <w:rsid w:val="00001A13"/>
    <w:rsid w:val="00002075"/>
    <w:rsid w:val="00006E4B"/>
    <w:rsid w:val="00007940"/>
    <w:rsid w:val="0001216F"/>
    <w:rsid w:val="00013A96"/>
    <w:rsid w:val="00013D4C"/>
    <w:rsid w:val="00014D4B"/>
    <w:rsid w:val="00015089"/>
    <w:rsid w:val="0001530D"/>
    <w:rsid w:val="00016C30"/>
    <w:rsid w:val="00017D06"/>
    <w:rsid w:val="00024891"/>
    <w:rsid w:val="00024BD1"/>
    <w:rsid w:val="00025EC3"/>
    <w:rsid w:val="000268CC"/>
    <w:rsid w:val="00026B9A"/>
    <w:rsid w:val="00027EC1"/>
    <w:rsid w:val="00032A28"/>
    <w:rsid w:val="0003369B"/>
    <w:rsid w:val="00037D28"/>
    <w:rsid w:val="00043DBB"/>
    <w:rsid w:val="00044950"/>
    <w:rsid w:val="00045553"/>
    <w:rsid w:val="00045800"/>
    <w:rsid w:val="00045951"/>
    <w:rsid w:val="00045B5B"/>
    <w:rsid w:val="00045DE5"/>
    <w:rsid w:val="00045F59"/>
    <w:rsid w:val="00046302"/>
    <w:rsid w:val="00051BE6"/>
    <w:rsid w:val="00051CE5"/>
    <w:rsid w:val="000521CC"/>
    <w:rsid w:val="0005347B"/>
    <w:rsid w:val="00053DC1"/>
    <w:rsid w:val="00054BC5"/>
    <w:rsid w:val="00055A34"/>
    <w:rsid w:val="00057718"/>
    <w:rsid w:val="00057DAA"/>
    <w:rsid w:val="00057F47"/>
    <w:rsid w:val="00060C4B"/>
    <w:rsid w:val="00065242"/>
    <w:rsid w:val="00065B13"/>
    <w:rsid w:val="000669BD"/>
    <w:rsid w:val="000675F3"/>
    <w:rsid w:val="00067669"/>
    <w:rsid w:val="000718DC"/>
    <w:rsid w:val="00073036"/>
    <w:rsid w:val="00073BD5"/>
    <w:rsid w:val="000770C3"/>
    <w:rsid w:val="00077354"/>
    <w:rsid w:val="00081556"/>
    <w:rsid w:val="00081F0B"/>
    <w:rsid w:val="00083100"/>
    <w:rsid w:val="00083A96"/>
    <w:rsid w:val="00086CE7"/>
    <w:rsid w:val="00086FA0"/>
    <w:rsid w:val="000873D4"/>
    <w:rsid w:val="00093B4A"/>
    <w:rsid w:val="00093FDF"/>
    <w:rsid w:val="00094FBC"/>
    <w:rsid w:val="00096F04"/>
    <w:rsid w:val="000975B7"/>
    <w:rsid w:val="000A07F1"/>
    <w:rsid w:val="000A0A3E"/>
    <w:rsid w:val="000B0D6A"/>
    <w:rsid w:val="000B15D9"/>
    <w:rsid w:val="000B370B"/>
    <w:rsid w:val="000B5BD4"/>
    <w:rsid w:val="000B61FE"/>
    <w:rsid w:val="000B64A6"/>
    <w:rsid w:val="000C1542"/>
    <w:rsid w:val="000C6754"/>
    <w:rsid w:val="000D045E"/>
    <w:rsid w:val="000D1BDF"/>
    <w:rsid w:val="000D303F"/>
    <w:rsid w:val="000D50F3"/>
    <w:rsid w:val="000D5B15"/>
    <w:rsid w:val="000D715A"/>
    <w:rsid w:val="000D74D5"/>
    <w:rsid w:val="000E0A6C"/>
    <w:rsid w:val="000E2569"/>
    <w:rsid w:val="000E43A2"/>
    <w:rsid w:val="000E46D9"/>
    <w:rsid w:val="000E7FA5"/>
    <w:rsid w:val="000F0124"/>
    <w:rsid w:val="000F2CE2"/>
    <w:rsid w:val="000F3E60"/>
    <w:rsid w:val="000F4FAF"/>
    <w:rsid w:val="000F6035"/>
    <w:rsid w:val="0010129E"/>
    <w:rsid w:val="001014CE"/>
    <w:rsid w:val="00101D4A"/>
    <w:rsid w:val="001021B1"/>
    <w:rsid w:val="001036C6"/>
    <w:rsid w:val="0010510C"/>
    <w:rsid w:val="001053C2"/>
    <w:rsid w:val="00105C91"/>
    <w:rsid w:val="00106192"/>
    <w:rsid w:val="00106871"/>
    <w:rsid w:val="00106EEF"/>
    <w:rsid w:val="001103D2"/>
    <w:rsid w:val="00110B11"/>
    <w:rsid w:val="001115F0"/>
    <w:rsid w:val="00112524"/>
    <w:rsid w:val="00117312"/>
    <w:rsid w:val="00117CEA"/>
    <w:rsid w:val="0013196B"/>
    <w:rsid w:val="00131DD4"/>
    <w:rsid w:val="00132C06"/>
    <w:rsid w:val="001342B9"/>
    <w:rsid w:val="0013743F"/>
    <w:rsid w:val="001425F7"/>
    <w:rsid w:val="0014427A"/>
    <w:rsid w:val="00146237"/>
    <w:rsid w:val="00151BA6"/>
    <w:rsid w:val="00152A71"/>
    <w:rsid w:val="0015558B"/>
    <w:rsid w:val="00156B9A"/>
    <w:rsid w:val="00157DB1"/>
    <w:rsid w:val="00164931"/>
    <w:rsid w:val="00172281"/>
    <w:rsid w:val="001723CA"/>
    <w:rsid w:val="00174AD2"/>
    <w:rsid w:val="00176B2D"/>
    <w:rsid w:val="00186058"/>
    <w:rsid w:val="00191A60"/>
    <w:rsid w:val="00192B55"/>
    <w:rsid w:val="00192E89"/>
    <w:rsid w:val="00195E2C"/>
    <w:rsid w:val="00195F73"/>
    <w:rsid w:val="001A1F82"/>
    <w:rsid w:val="001A2CA6"/>
    <w:rsid w:val="001A32A5"/>
    <w:rsid w:val="001B043B"/>
    <w:rsid w:val="001B2BCC"/>
    <w:rsid w:val="001B3538"/>
    <w:rsid w:val="001B5B5F"/>
    <w:rsid w:val="001B7847"/>
    <w:rsid w:val="001C0A0F"/>
    <w:rsid w:val="001C2A32"/>
    <w:rsid w:val="001C4016"/>
    <w:rsid w:val="001C5756"/>
    <w:rsid w:val="001C6458"/>
    <w:rsid w:val="001C7E02"/>
    <w:rsid w:val="001D0155"/>
    <w:rsid w:val="001D0B1C"/>
    <w:rsid w:val="001D1A5B"/>
    <w:rsid w:val="001D2547"/>
    <w:rsid w:val="001D2C11"/>
    <w:rsid w:val="001D4ABE"/>
    <w:rsid w:val="001D5DA9"/>
    <w:rsid w:val="001D6CFB"/>
    <w:rsid w:val="001D7785"/>
    <w:rsid w:val="001D7999"/>
    <w:rsid w:val="001E1765"/>
    <w:rsid w:val="001E1942"/>
    <w:rsid w:val="001E3595"/>
    <w:rsid w:val="001F317C"/>
    <w:rsid w:val="001F742F"/>
    <w:rsid w:val="0020036F"/>
    <w:rsid w:val="00200A21"/>
    <w:rsid w:val="00201CDD"/>
    <w:rsid w:val="00204F0B"/>
    <w:rsid w:val="00212D7B"/>
    <w:rsid w:val="00215A9F"/>
    <w:rsid w:val="00216B47"/>
    <w:rsid w:val="00216E35"/>
    <w:rsid w:val="002210D5"/>
    <w:rsid w:val="00221872"/>
    <w:rsid w:val="00222A70"/>
    <w:rsid w:val="002255E0"/>
    <w:rsid w:val="0022663D"/>
    <w:rsid w:val="00230883"/>
    <w:rsid w:val="00230C48"/>
    <w:rsid w:val="00230DD3"/>
    <w:rsid w:val="0023219C"/>
    <w:rsid w:val="002339A6"/>
    <w:rsid w:val="00233CC6"/>
    <w:rsid w:val="002355E8"/>
    <w:rsid w:val="00236120"/>
    <w:rsid w:val="00237FCB"/>
    <w:rsid w:val="00240085"/>
    <w:rsid w:val="00240E63"/>
    <w:rsid w:val="0024276B"/>
    <w:rsid w:val="00244456"/>
    <w:rsid w:val="00246BFC"/>
    <w:rsid w:val="00250307"/>
    <w:rsid w:val="00250F28"/>
    <w:rsid w:val="00254615"/>
    <w:rsid w:val="00260388"/>
    <w:rsid w:val="00260689"/>
    <w:rsid w:val="00263434"/>
    <w:rsid w:val="00265531"/>
    <w:rsid w:val="00266514"/>
    <w:rsid w:val="00270816"/>
    <w:rsid w:val="0027085E"/>
    <w:rsid w:val="002727DF"/>
    <w:rsid w:val="00274287"/>
    <w:rsid w:val="00277E6B"/>
    <w:rsid w:val="002855DA"/>
    <w:rsid w:val="002860CD"/>
    <w:rsid w:val="00286B4A"/>
    <w:rsid w:val="00287B70"/>
    <w:rsid w:val="00290926"/>
    <w:rsid w:val="0029141F"/>
    <w:rsid w:val="00291692"/>
    <w:rsid w:val="0029255B"/>
    <w:rsid w:val="00292A60"/>
    <w:rsid w:val="00293864"/>
    <w:rsid w:val="00294AE4"/>
    <w:rsid w:val="00295A30"/>
    <w:rsid w:val="00296847"/>
    <w:rsid w:val="002A57E7"/>
    <w:rsid w:val="002B0933"/>
    <w:rsid w:val="002B1800"/>
    <w:rsid w:val="002B1E08"/>
    <w:rsid w:val="002B455B"/>
    <w:rsid w:val="002B46EF"/>
    <w:rsid w:val="002B4934"/>
    <w:rsid w:val="002B4EE2"/>
    <w:rsid w:val="002C02B5"/>
    <w:rsid w:val="002C0467"/>
    <w:rsid w:val="002C0BDD"/>
    <w:rsid w:val="002C0FA0"/>
    <w:rsid w:val="002C161F"/>
    <w:rsid w:val="002C2DF8"/>
    <w:rsid w:val="002C5D98"/>
    <w:rsid w:val="002C696A"/>
    <w:rsid w:val="002D0397"/>
    <w:rsid w:val="002D243B"/>
    <w:rsid w:val="002D577F"/>
    <w:rsid w:val="002D5B7F"/>
    <w:rsid w:val="002D5C6B"/>
    <w:rsid w:val="002D7BE9"/>
    <w:rsid w:val="002E7E02"/>
    <w:rsid w:val="002F018A"/>
    <w:rsid w:val="002F052C"/>
    <w:rsid w:val="002F1237"/>
    <w:rsid w:val="002F12C1"/>
    <w:rsid w:val="002F1C3E"/>
    <w:rsid w:val="002F2110"/>
    <w:rsid w:val="002F3558"/>
    <w:rsid w:val="002F7752"/>
    <w:rsid w:val="0030567C"/>
    <w:rsid w:val="00305829"/>
    <w:rsid w:val="00306237"/>
    <w:rsid w:val="00307007"/>
    <w:rsid w:val="00307F23"/>
    <w:rsid w:val="00310BF1"/>
    <w:rsid w:val="003126AE"/>
    <w:rsid w:val="003129F1"/>
    <w:rsid w:val="00313197"/>
    <w:rsid w:val="00313A87"/>
    <w:rsid w:val="003170A6"/>
    <w:rsid w:val="00320277"/>
    <w:rsid w:val="003217BA"/>
    <w:rsid w:val="003218EA"/>
    <w:rsid w:val="00322787"/>
    <w:rsid w:val="00322845"/>
    <w:rsid w:val="0032295A"/>
    <w:rsid w:val="00322F06"/>
    <w:rsid w:val="00324116"/>
    <w:rsid w:val="00324F59"/>
    <w:rsid w:val="0032540B"/>
    <w:rsid w:val="00330330"/>
    <w:rsid w:val="003317F8"/>
    <w:rsid w:val="00332401"/>
    <w:rsid w:val="00332771"/>
    <w:rsid w:val="003335F5"/>
    <w:rsid w:val="00336AD0"/>
    <w:rsid w:val="003408FB"/>
    <w:rsid w:val="00341579"/>
    <w:rsid w:val="003428D3"/>
    <w:rsid w:val="00342FC1"/>
    <w:rsid w:val="00342FEB"/>
    <w:rsid w:val="00343BAB"/>
    <w:rsid w:val="00343C04"/>
    <w:rsid w:val="00343DD8"/>
    <w:rsid w:val="00344DBA"/>
    <w:rsid w:val="00345644"/>
    <w:rsid w:val="003465E3"/>
    <w:rsid w:val="003473A4"/>
    <w:rsid w:val="00347565"/>
    <w:rsid w:val="00353002"/>
    <w:rsid w:val="00353F49"/>
    <w:rsid w:val="00355B05"/>
    <w:rsid w:val="003568DA"/>
    <w:rsid w:val="00356D3A"/>
    <w:rsid w:val="00361C60"/>
    <w:rsid w:val="00364403"/>
    <w:rsid w:val="003647FC"/>
    <w:rsid w:val="00366378"/>
    <w:rsid w:val="0037067E"/>
    <w:rsid w:val="00372567"/>
    <w:rsid w:val="00373110"/>
    <w:rsid w:val="00374F0E"/>
    <w:rsid w:val="0037583F"/>
    <w:rsid w:val="00375F77"/>
    <w:rsid w:val="0038187E"/>
    <w:rsid w:val="0038308E"/>
    <w:rsid w:val="00384B09"/>
    <w:rsid w:val="0038517B"/>
    <w:rsid w:val="003853A8"/>
    <w:rsid w:val="0038540C"/>
    <w:rsid w:val="00385A17"/>
    <w:rsid w:val="00385EB8"/>
    <w:rsid w:val="00385F5C"/>
    <w:rsid w:val="00386038"/>
    <w:rsid w:val="0038674B"/>
    <w:rsid w:val="0039084C"/>
    <w:rsid w:val="00390C43"/>
    <w:rsid w:val="00390EC4"/>
    <w:rsid w:val="00392BE5"/>
    <w:rsid w:val="00393090"/>
    <w:rsid w:val="00393B83"/>
    <w:rsid w:val="00394D1C"/>
    <w:rsid w:val="00397611"/>
    <w:rsid w:val="003A41FA"/>
    <w:rsid w:val="003A430E"/>
    <w:rsid w:val="003A6F9C"/>
    <w:rsid w:val="003B06F0"/>
    <w:rsid w:val="003B0EB7"/>
    <w:rsid w:val="003B155C"/>
    <w:rsid w:val="003B1E12"/>
    <w:rsid w:val="003B2CC3"/>
    <w:rsid w:val="003B4379"/>
    <w:rsid w:val="003B518F"/>
    <w:rsid w:val="003B560F"/>
    <w:rsid w:val="003B6218"/>
    <w:rsid w:val="003B715D"/>
    <w:rsid w:val="003C1848"/>
    <w:rsid w:val="003C3D35"/>
    <w:rsid w:val="003C795C"/>
    <w:rsid w:val="003C7E1A"/>
    <w:rsid w:val="003D1022"/>
    <w:rsid w:val="003D2F9D"/>
    <w:rsid w:val="003D32EF"/>
    <w:rsid w:val="003D4EA2"/>
    <w:rsid w:val="003D64C9"/>
    <w:rsid w:val="003E3A08"/>
    <w:rsid w:val="003E5152"/>
    <w:rsid w:val="003E5D3A"/>
    <w:rsid w:val="003E6E16"/>
    <w:rsid w:val="003E6F54"/>
    <w:rsid w:val="003E782E"/>
    <w:rsid w:val="003F05DE"/>
    <w:rsid w:val="003F1976"/>
    <w:rsid w:val="003F1C4C"/>
    <w:rsid w:val="003F62D9"/>
    <w:rsid w:val="003F6B48"/>
    <w:rsid w:val="00400D89"/>
    <w:rsid w:val="00402AAD"/>
    <w:rsid w:val="00403D16"/>
    <w:rsid w:val="004049DD"/>
    <w:rsid w:val="0040514A"/>
    <w:rsid w:val="00406F9A"/>
    <w:rsid w:val="004129CA"/>
    <w:rsid w:val="00413625"/>
    <w:rsid w:val="00414B42"/>
    <w:rsid w:val="004165D7"/>
    <w:rsid w:val="0041743D"/>
    <w:rsid w:val="0042001F"/>
    <w:rsid w:val="00420EC8"/>
    <w:rsid w:val="0042439B"/>
    <w:rsid w:val="00425F20"/>
    <w:rsid w:val="00427232"/>
    <w:rsid w:val="00427841"/>
    <w:rsid w:val="0043049E"/>
    <w:rsid w:val="00432199"/>
    <w:rsid w:val="004324D3"/>
    <w:rsid w:val="00432FEF"/>
    <w:rsid w:val="00433AC4"/>
    <w:rsid w:val="00436A0A"/>
    <w:rsid w:val="00437DCA"/>
    <w:rsid w:val="004404D8"/>
    <w:rsid w:val="00440662"/>
    <w:rsid w:val="0044285B"/>
    <w:rsid w:val="00445CCD"/>
    <w:rsid w:val="0045232E"/>
    <w:rsid w:val="00452DF4"/>
    <w:rsid w:val="0045345D"/>
    <w:rsid w:val="004539E7"/>
    <w:rsid w:val="004547C4"/>
    <w:rsid w:val="00456570"/>
    <w:rsid w:val="004568DC"/>
    <w:rsid w:val="00457555"/>
    <w:rsid w:val="0046259B"/>
    <w:rsid w:val="004641A4"/>
    <w:rsid w:val="004652E6"/>
    <w:rsid w:val="00472D78"/>
    <w:rsid w:val="00474055"/>
    <w:rsid w:val="0047411B"/>
    <w:rsid w:val="00474C9C"/>
    <w:rsid w:val="0047513F"/>
    <w:rsid w:val="004771B5"/>
    <w:rsid w:val="00477C83"/>
    <w:rsid w:val="00481774"/>
    <w:rsid w:val="00481CF6"/>
    <w:rsid w:val="00482118"/>
    <w:rsid w:val="00483FE8"/>
    <w:rsid w:val="00485118"/>
    <w:rsid w:val="00485376"/>
    <w:rsid w:val="0048718A"/>
    <w:rsid w:val="0049144C"/>
    <w:rsid w:val="004916CA"/>
    <w:rsid w:val="00492685"/>
    <w:rsid w:val="00497EEC"/>
    <w:rsid w:val="004A12AD"/>
    <w:rsid w:val="004A3833"/>
    <w:rsid w:val="004A57F1"/>
    <w:rsid w:val="004A61AB"/>
    <w:rsid w:val="004B0ACE"/>
    <w:rsid w:val="004B30FA"/>
    <w:rsid w:val="004B3F81"/>
    <w:rsid w:val="004B5876"/>
    <w:rsid w:val="004B6247"/>
    <w:rsid w:val="004B6E1F"/>
    <w:rsid w:val="004C2ACE"/>
    <w:rsid w:val="004C3350"/>
    <w:rsid w:val="004C463F"/>
    <w:rsid w:val="004D1DF8"/>
    <w:rsid w:val="004D3057"/>
    <w:rsid w:val="004D677E"/>
    <w:rsid w:val="004E0081"/>
    <w:rsid w:val="004E09D8"/>
    <w:rsid w:val="004E2109"/>
    <w:rsid w:val="004E2C16"/>
    <w:rsid w:val="004E3140"/>
    <w:rsid w:val="004E5FA6"/>
    <w:rsid w:val="004F0EFD"/>
    <w:rsid w:val="004F26B2"/>
    <w:rsid w:val="004F26E0"/>
    <w:rsid w:val="004F5D4D"/>
    <w:rsid w:val="004F6188"/>
    <w:rsid w:val="00501B55"/>
    <w:rsid w:val="005044BB"/>
    <w:rsid w:val="00510095"/>
    <w:rsid w:val="00510CF6"/>
    <w:rsid w:val="00512546"/>
    <w:rsid w:val="00520009"/>
    <w:rsid w:val="005208F8"/>
    <w:rsid w:val="00521D71"/>
    <w:rsid w:val="00521FB8"/>
    <w:rsid w:val="00522A75"/>
    <w:rsid w:val="00523637"/>
    <w:rsid w:val="00523AB4"/>
    <w:rsid w:val="00526C39"/>
    <w:rsid w:val="00526DB0"/>
    <w:rsid w:val="00526F36"/>
    <w:rsid w:val="00534A15"/>
    <w:rsid w:val="005405DF"/>
    <w:rsid w:val="005414C0"/>
    <w:rsid w:val="00545279"/>
    <w:rsid w:val="00545667"/>
    <w:rsid w:val="005457FC"/>
    <w:rsid w:val="0054621A"/>
    <w:rsid w:val="00546F26"/>
    <w:rsid w:val="00547896"/>
    <w:rsid w:val="00547ADF"/>
    <w:rsid w:val="00552EAA"/>
    <w:rsid w:val="00553047"/>
    <w:rsid w:val="00553486"/>
    <w:rsid w:val="00554F1C"/>
    <w:rsid w:val="00555E92"/>
    <w:rsid w:val="005609FF"/>
    <w:rsid w:val="005616F4"/>
    <w:rsid w:val="0056298A"/>
    <w:rsid w:val="00563A12"/>
    <w:rsid w:val="00563AAC"/>
    <w:rsid w:val="00563B8E"/>
    <w:rsid w:val="005644A3"/>
    <w:rsid w:val="005644FA"/>
    <w:rsid w:val="00564BCA"/>
    <w:rsid w:val="00565E84"/>
    <w:rsid w:val="00566956"/>
    <w:rsid w:val="005703F9"/>
    <w:rsid w:val="00571C0C"/>
    <w:rsid w:val="00572C58"/>
    <w:rsid w:val="00572DCD"/>
    <w:rsid w:val="00574E77"/>
    <w:rsid w:val="00574F64"/>
    <w:rsid w:val="00576414"/>
    <w:rsid w:val="00576997"/>
    <w:rsid w:val="00576CE6"/>
    <w:rsid w:val="00576D3F"/>
    <w:rsid w:val="00580D19"/>
    <w:rsid w:val="00580D65"/>
    <w:rsid w:val="00580DC2"/>
    <w:rsid w:val="00583ED5"/>
    <w:rsid w:val="00584CF6"/>
    <w:rsid w:val="00584F92"/>
    <w:rsid w:val="00586F37"/>
    <w:rsid w:val="005872D7"/>
    <w:rsid w:val="00591751"/>
    <w:rsid w:val="00591A67"/>
    <w:rsid w:val="00592CEC"/>
    <w:rsid w:val="00593526"/>
    <w:rsid w:val="00593846"/>
    <w:rsid w:val="00597B8D"/>
    <w:rsid w:val="005A30B0"/>
    <w:rsid w:val="005A384B"/>
    <w:rsid w:val="005A45ED"/>
    <w:rsid w:val="005A4C95"/>
    <w:rsid w:val="005A57EA"/>
    <w:rsid w:val="005A73C3"/>
    <w:rsid w:val="005B107A"/>
    <w:rsid w:val="005B12A6"/>
    <w:rsid w:val="005B32C0"/>
    <w:rsid w:val="005B591D"/>
    <w:rsid w:val="005B74A6"/>
    <w:rsid w:val="005B7920"/>
    <w:rsid w:val="005C353A"/>
    <w:rsid w:val="005C4FB3"/>
    <w:rsid w:val="005D0AB3"/>
    <w:rsid w:val="005D1016"/>
    <w:rsid w:val="005D2D40"/>
    <w:rsid w:val="005D34FF"/>
    <w:rsid w:val="005D36A2"/>
    <w:rsid w:val="005D453F"/>
    <w:rsid w:val="005D59DE"/>
    <w:rsid w:val="005D7283"/>
    <w:rsid w:val="005D731F"/>
    <w:rsid w:val="005D737A"/>
    <w:rsid w:val="005E10B6"/>
    <w:rsid w:val="005E2009"/>
    <w:rsid w:val="005E2A53"/>
    <w:rsid w:val="005E3A9D"/>
    <w:rsid w:val="005E3CFF"/>
    <w:rsid w:val="005E3D22"/>
    <w:rsid w:val="005E4AB4"/>
    <w:rsid w:val="005E52D3"/>
    <w:rsid w:val="005F31BD"/>
    <w:rsid w:val="005F3229"/>
    <w:rsid w:val="005F374D"/>
    <w:rsid w:val="005F37A7"/>
    <w:rsid w:val="005F40BD"/>
    <w:rsid w:val="005F4DB2"/>
    <w:rsid w:val="005F724E"/>
    <w:rsid w:val="006015DE"/>
    <w:rsid w:val="00601865"/>
    <w:rsid w:val="00601C3A"/>
    <w:rsid w:val="00603502"/>
    <w:rsid w:val="00604CE5"/>
    <w:rsid w:val="006053C4"/>
    <w:rsid w:val="00607E6B"/>
    <w:rsid w:val="0061021D"/>
    <w:rsid w:val="00611DE3"/>
    <w:rsid w:val="006126AD"/>
    <w:rsid w:val="00615ADA"/>
    <w:rsid w:val="006170B9"/>
    <w:rsid w:val="0061736C"/>
    <w:rsid w:val="00620FC1"/>
    <w:rsid w:val="006212B5"/>
    <w:rsid w:val="006221D5"/>
    <w:rsid w:val="00623D32"/>
    <w:rsid w:val="006246C2"/>
    <w:rsid w:val="006255D4"/>
    <w:rsid w:val="006256C7"/>
    <w:rsid w:val="00625E8C"/>
    <w:rsid w:val="006266F2"/>
    <w:rsid w:val="00630F6F"/>
    <w:rsid w:val="00631241"/>
    <w:rsid w:val="00635096"/>
    <w:rsid w:val="006369DD"/>
    <w:rsid w:val="00636F55"/>
    <w:rsid w:val="006402D8"/>
    <w:rsid w:val="00642976"/>
    <w:rsid w:val="00643001"/>
    <w:rsid w:val="0064303F"/>
    <w:rsid w:val="006437E1"/>
    <w:rsid w:val="00644AB0"/>
    <w:rsid w:val="006452B7"/>
    <w:rsid w:val="0064551B"/>
    <w:rsid w:val="0064593F"/>
    <w:rsid w:val="006466E4"/>
    <w:rsid w:val="00646F51"/>
    <w:rsid w:val="00647D29"/>
    <w:rsid w:val="006505DF"/>
    <w:rsid w:val="00653C80"/>
    <w:rsid w:val="00654C26"/>
    <w:rsid w:val="006570AE"/>
    <w:rsid w:val="0066061C"/>
    <w:rsid w:val="006629B2"/>
    <w:rsid w:val="0066461E"/>
    <w:rsid w:val="0066478B"/>
    <w:rsid w:val="00664D6D"/>
    <w:rsid w:val="00665892"/>
    <w:rsid w:val="00675F18"/>
    <w:rsid w:val="00683FFB"/>
    <w:rsid w:val="00684AAC"/>
    <w:rsid w:val="00685708"/>
    <w:rsid w:val="00685794"/>
    <w:rsid w:val="00687059"/>
    <w:rsid w:val="006919D2"/>
    <w:rsid w:val="006955B2"/>
    <w:rsid w:val="006970D8"/>
    <w:rsid w:val="006A0D15"/>
    <w:rsid w:val="006A44A5"/>
    <w:rsid w:val="006A4CEF"/>
    <w:rsid w:val="006A6193"/>
    <w:rsid w:val="006B09ED"/>
    <w:rsid w:val="006B3D80"/>
    <w:rsid w:val="006B5ABA"/>
    <w:rsid w:val="006C145E"/>
    <w:rsid w:val="006C1781"/>
    <w:rsid w:val="006C2868"/>
    <w:rsid w:val="006C5F7A"/>
    <w:rsid w:val="006D0262"/>
    <w:rsid w:val="006D10BA"/>
    <w:rsid w:val="006D1235"/>
    <w:rsid w:val="006D55C2"/>
    <w:rsid w:val="006D5708"/>
    <w:rsid w:val="006D7389"/>
    <w:rsid w:val="006E1B31"/>
    <w:rsid w:val="006E1E41"/>
    <w:rsid w:val="006E1EAE"/>
    <w:rsid w:val="006E3F2D"/>
    <w:rsid w:val="006E4017"/>
    <w:rsid w:val="006E4296"/>
    <w:rsid w:val="006E5C48"/>
    <w:rsid w:val="006E7850"/>
    <w:rsid w:val="006F2087"/>
    <w:rsid w:val="006F4552"/>
    <w:rsid w:val="006F582D"/>
    <w:rsid w:val="006F6107"/>
    <w:rsid w:val="006F6572"/>
    <w:rsid w:val="006F6CFC"/>
    <w:rsid w:val="00702DEB"/>
    <w:rsid w:val="00705588"/>
    <w:rsid w:val="00706CB0"/>
    <w:rsid w:val="00711EBB"/>
    <w:rsid w:val="00712045"/>
    <w:rsid w:val="0071607D"/>
    <w:rsid w:val="0071707D"/>
    <w:rsid w:val="0072186D"/>
    <w:rsid w:val="00721BDC"/>
    <w:rsid w:val="007220E0"/>
    <w:rsid w:val="007234D3"/>
    <w:rsid w:val="00724243"/>
    <w:rsid w:val="00724387"/>
    <w:rsid w:val="007247EC"/>
    <w:rsid w:val="00724BEA"/>
    <w:rsid w:val="00725FD7"/>
    <w:rsid w:val="007265D5"/>
    <w:rsid w:val="00727D3C"/>
    <w:rsid w:val="00732778"/>
    <w:rsid w:val="00736627"/>
    <w:rsid w:val="00737E56"/>
    <w:rsid w:val="00741D67"/>
    <w:rsid w:val="00743708"/>
    <w:rsid w:val="00743BE9"/>
    <w:rsid w:val="007473C5"/>
    <w:rsid w:val="00753D75"/>
    <w:rsid w:val="00754FCC"/>
    <w:rsid w:val="00763283"/>
    <w:rsid w:val="00765839"/>
    <w:rsid w:val="0076595F"/>
    <w:rsid w:val="0076646C"/>
    <w:rsid w:val="007703FF"/>
    <w:rsid w:val="0077192C"/>
    <w:rsid w:val="00775810"/>
    <w:rsid w:val="007770D3"/>
    <w:rsid w:val="00781F0C"/>
    <w:rsid w:val="0078237A"/>
    <w:rsid w:val="00784330"/>
    <w:rsid w:val="00787E13"/>
    <w:rsid w:val="00790392"/>
    <w:rsid w:val="00790A0B"/>
    <w:rsid w:val="00791353"/>
    <w:rsid w:val="00795126"/>
    <w:rsid w:val="0079526E"/>
    <w:rsid w:val="007953A7"/>
    <w:rsid w:val="00795A81"/>
    <w:rsid w:val="007966A9"/>
    <w:rsid w:val="0079672E"/>
    <w:rsid w:val="007A0E02"/>
    <w:rsid w:val="007A5694"/>
    <w:rsid w:val="007A6A70"/>
    <w:rsid w:val="007B027A"/>
    <w:rsid w:val="007B044B"/>
    <w:rsid w:val="007B1129"/>
    <w:rsid w:val="007B1D5E"/>
    <w:rsid w:val="007B2FAA"/>
    <w:rsid w:val="007B3183"/>
    <w:rsid w:val="007B7C3F"/>
    <w:rsid w:val="007C0D41"/>
    <w:rsid w:val="007C1D17"/>
    <w:rsid w:val="007C2286"/>
    <w:rsid w:val="007C3846"/>
    <w:rsid w:val="007C5369"/>
    <w:rsid w:val="007D02DD"/>
    <w:rsid w:val="007D1A1F"/>
    <w:rsid w:val="007D31B8"/>
    <w:rsid w:val="007D3BB0"/>
    <w:rsid w:val="007D59BC"/>
    <w:rsid w:val="007D6A97"/>
    <w:rsid w:val="007E0057"/>
    <w:rsid w:val="007E2750"/>
    <w:rsid w:val="007E6F67"/>
    <w:rsid w:val="007F0CEA"/>
    <w:rsid w:val="007F37E1"/>
    <w:rsid w:val="007F551F"/>
    <w:rsid w:val="007F5AFE"/>
    <w:rsid w:val="007F5BED"/>
    <w:rsid w:val="007F65A1"/>
    <w:rsid w:val="007F6FE9"/>
    <w:rsid w:val="007F75A2"/>
    <w:rsid w:val="00802674"/>
    <w:rsid w:val="00802A01"/>
    <w:rsid w:val="00805C46"/>
    <w:rsid w:val="00807899"/>
    <w:rsid w:val="00812845"/>
    <w:rsid w:val="00812ED3"/>
    <w:rsid w:val="008131F3"/>
    <w:rsid w:val="0081339D"/>
    <w:rsid w:val="0081348F"/>
    <w:rsid w:val="0081631D"/>
    <w:rsid w:val="00817F24"/>
    <w:rsid w:val="00817FF3"/>
    <w:rsid w:val="00821765"/>
    <w:rsid w:val="008238B2"/>
    <w:rsid w:val="00825FD1"/>
    <w:rsid w:val="008325A1"/>
    <w:rsid w:val="00832D8A"/>
    <w:rsid w:val="00833D15"/>
    <w:rsid w:val="00833F1F"/>
    <w:rsid w:val="00835864"/>
    <w:rsid w:val="00835E21"/>
    <w:rsid w:val="008417DB"/>
    <w:rsid w:val="008449B4"/>
    <w:rsid w:val="00845650"/>
    <w:rsid w:val="008458B2"/>
    <w:rsid w:val="0084749A"/>
    <w:rsid w:val="0085040D"/>
    <w:rsid w:val="0085449E"/>
    <w:rsid w:val="008552E1"/>
    <w:rsid w:val="00857463"/>
    <w:rsid w:val="00857536"/>
    <w:rsid w:val="0086031A"/>
    <w:rsid w:val="0086081D"/>
    <w:rsid w:val="008644B7"/>
    <w:rsid w:val="00865783"/>
    <w:rsid w:val="0086597B"/>
    <w:rsid w:val="00866348"/>
    <w:rsid w:val="00870E83"/>
    <w:rsid w:val="008711C2"/>
    <w:rsid w:val="0087148D"/>
    <w:rsid w:val="00872170"/>
    <w:rsid w:val="00874D33"/>
    <w:rsid w:val="00876B12"/>
    <w:rsid w:val="0088004B"/>
    <w:rsid w:val="0088005F"/>
    <w:rsid w:val="0088135D"/>
    <w:rsid w:val="0088292E"/>
    <w:rsid w:val="0088294E"/>
    <w:rsid w:val="00883090"/>
    <w:rsid w:val="00883D5F"/>
    <w:rsid w:val="00890731"/>
    <w:rsid w:val="00890AEC"/>
    <w:rsid w:val="008915A7"/>
    <w:rsid w:val="008932A3"/>
    <w:rsid w:val="00893734"/>
    <w:rsid w:val="008A10CC"/>
    <w:rsid w:val="008A1FCA"/>
    <w:rsid w:val="008A309F"/>
    <w:rsid w:val="008A6351"/>
    <w:rsid w:val="008B199D"/>
    <w:rsid w:val="008B223E"/>
    <w:rsid w:val="008B34CE"/>
    <w:rsid w:val="008B42AE"/>
    <w:rsid w:val="008B4419"/>
    <w:rsid w:val="008B5295"/>
    <w:rsid w:val="008B6CA7"/>
    <w:rsid w:val="008C259E"/>
    <w:rsid w:val="008C45CD"/>
    <w:rsid w:val="008C6059"/>
    <w:rsid w:val="008C69A5"/>
    <w:rsid w:val="008C6CE5"/>
    <w:rsid w:val="008D0F2F"/>
    <w:rsid w:val="008D1CA4"/>
    <w:rsid w:val="008D2F56"/>
    <w:rsid w:val="008D3561"/>
    <w:rsid w:val="008D458E"/>
    <w:rsid w:val="008D5212"/>
    <w:rsid w:val="008D56C5"/>
    <w:rsid w:val="008D5DD2"/>
    <w:rsid w:val="008E11AB"/>
    <w:rsid w:val="008E15DF"/>
    <w:rsid w:val="008E1F79"/>
    <w:rsid w:val="008E2DD6"/>
    <w:rsid w:val="008E6997"/>
    <w:rsid w:val="008E6DFB"/>
    <w:rsid w:val="008F3463"/>
    <w:rsid w:val="008F37EE"/>
    <w:rsid w:val="008F3D2A"/>
    <w:rsid w:val="008F58CE"/>
    <w:rsid w:val="008F5AE7"/>
    <w:rsid w:val="008F6552"/>
    <w:rsid w:val="008F69DD"/>
    <w:rsid w:val="00900301"/>
    <w:rsid w:val="00903691"/>
    <w:rsid w:val="009066B9"/>
    <w:rsid w:val="0091225B"/>
    <w:rsid w:val="009140CF"/>
    <w:rsid w:val="00914EF8"/>
    <w:rsid w:val="00915F8C"/>
    <w:rsid w:val="009206F6"/>
    <w:rsid w:val="0092148C"/>
    <w:rsid w:val="0092272B"/>
    <w:rsid w:val="009255B1"/>
    <w:rsid w:val="00925656"/>
    <w:rsid w:val="00931686"/>
    <w:rsid w:val="0094054F"/>
    <w:rsid w:val="0094270F"/>
    <w:rsid w:val="00942A75"/>
    <w:rsid w:val="00950158"/>
    <w:rsid w:val="00953F58"/>
    <w:rsid w:val="00955757"/>
    <w:rsid w:val="009557B9"/>
    <w:rsid w:val="009561D8"/>
    <w:rsid w:val="00956B42"/>
    <w:rsid w:val="00957A32"/>
    <w:rsid w:val="009626D3"/>
    <w:rsid w:val="00963470"/>
    <w:rsid w:val="009645E2"/>
    <w:rsid w:val="009646CF"/>
    <w:rsid w:val="009651BE"/>
    <w:rsid w:val="009652CB"/>
    <w:rsid w:val="00967C87"/>
    <w:rsid w:val="009718AF"/>
    <w:rsid w:val="00974675"/>
    <w:rsid w:val="00975382"/>
    <w:rsid w:val="00976D1A"/>
    <w:rsid w:val="00977AEC"/>
    <w:rsid w:val="0098054B"/>
    <w:rsid w:val="00982571"/>
    <w:rsid w:val="00984C3F"/>
    <w:rsid w:val="00990017"/>
    <w:rsid w:val="009917F3"/>
    <w:rsid w:val="00991B05"/>
    <w:rsid w:val="00992D78"/>
    <w:rsid w:val="00995118"/>
    <w:rsid w:val="0099559D"/>
    <w:rsid w:val="00996420"/>
    <w:rsid w:val="009966C5"/>
    <w:rsid w:val="00996EF4"/>
    <w:rsid w:val="00997036"/>
    <w:rsid w:val="009A0EF5"/>
    <w:rsid w:val="009A32B6"/>
    <w:rsid w:val="009A4889"/>
    <w:rsid w:val="009A6A8B"/>
    <w:rsid w:val="009B3E18"/>
    <w:rsid w:val="009B50B8"/>
    <w:rsid w:val="009B5CB4"/>
    <w:rsid w:val="009C010E"/>
    <w:rsid w:val="009C089C"/>
    <w:rsid w:val="009C320E"/>
    <w:rsid w:val="009C604A"/>
    <w:rsid w:val="009D0261"/>
    <w:rsid w:val="009D0522"/>
    <w:rsid w:val="009D1A77"/>
    <w:rsid w:val="009D22B5"/>
    <w:rsid w:val="009D316D"/>
    <w:rsid w:val="009D33A0"/>
    <w:rsid w:val="009D3AEE"/>
    <w:rsid w:val="009D4FF6"/>
    <w:rsid w:val="009D59BF"/>
    <w:rsid w:val="009D59FF"/>
    <w:rsid w:val="009D6E81"/>
    <w:rsid w:val="009D6FB4"/>
    <w:rsid w:val="009D7EBE"/>
    <w:rsid w:val="009E1033"/>
    <w:rsid w:val="009E11D1"/>
    <w:rsid w:val="009E4282"/>
    <w:rsid w:val="009E4D8F"/>
    <w:rsid w:val="009E69AE"/>
    <w:rsid w:val="009E77ED"/>
    <w:rsid w:val="009F3AAE"/>
    <w:rsid w:val="009F41E3"/>
    <w:rsid w:val="009F46E4"/>
    <w:rsid w:val="009F5F74"/>
    <w:rsid w:val="00A00311"/>
    <w:rsid w:val="00A0087F"/>
    <w:rsid w:val="00A04B8C"/>
    <w:rsid w:val="00A05BA4"/>
    <w:rsid w:val="00A10575"/>
    <w:rsid w:val="00A10FD0"/>
    <w:rsid w:val="00A11329"/>
    <w:rsid w:val="00A15B15"/>
    <w:rsid w:val="00A16F67"/>
    <w:rsid w:val="00A20E73"/>
    <w:rsid w:val="00A22FFD"/>
    <w:rsid w:val="00A23624"/>
    <w:rsid w:val="00A23925"/>
    <w:rsid w:val="00A24304"/>
    <w:rsid w:val="00A24729"/>
    <w:rsid w:val="00A25A76"/>
    <w:rsid w:val="00A25C8F"/>
    <w:rsid w:val="00A26657"/>
    <w:rsid w:val="00A30E20"/>
    <w:rsid w:val="00A31D28"/>
    <w:rsid w:val="00A32C39"/>
    <w:rsid w:val="00A4027C"/>
    <w:rsid w:val="00A42AA4"/>
    <w:rsid w:val="00A42CDA"/>
    <w:rsid w:val="00A45515"/>
    <w:rsid w:val="00A5572F"/>
    <w:rsid w:val="00A557DF"/>
    <w:rsid w:val="00A57381"/>
    <w:rsid w:val="00A6086D"/>
    <w:rsid w:val="00A6092C"/>
    <w:rsid w:val="00A61593"/>
    <w:rsid w:val="00A63EE8"/>
    <w:rsid w:val="00A658BD"/>
    <w:rsid w:val="00A65D63"/>
    <w:rsid w:val="00A661E7"/>
    <w:rsid w:val="00A66C5F"/>
    <w:rsid w:val="00A67DBD"/>
    <w:rsid w:val="00A71C81"/>
    <w:rsid w:val="00A83C34"/>
    <w:rsid w:val="00A84B3A"/>
    <w:rsid w:val="00A85293"/>
    <w:rsid w:val="00A8543E"/>
    <w:rsid w:val="00A85C66"/>
    <w:rsid w:val="00A874AF"/>
    <w:rsid w:val="00A87AFD"/>
    <w:rsid w:val="00A90FAC"/>
    <w:rsid w:val="00A936C4"/>
    <w:rsid w:val="00A9420E"/>
    <w:rsid w:val="00A96054"/>
    <w:rsid w:val="00AA3098"/>
    <w:rsid w:val="00AB02DC"/>
    <w:rsid w:val="00AB13E1"/>
    <w:rsid w:val="00AB2DC7"/>
    <w:rsid w:val="00AB52B9"/>
    <w:rsid w:val="00AB7FF1"/>
    <w:rsid w:val="00AC1203"/>
    <w:rsid w:val="00AC314F"/>
    <w:rsid w:val="00AC3B35"/>
    <w:rsid w:val="00AC3C95"/>
    <w:rsid w:val="00AC54E8"/>
    <w:rsid w:val="00AC58BD"/>
    <w:rsid w:val="00AC5A6C"/>
    <w:rsid w:val="00AD17BE"/>
    <w:rsid w:val="00AD203A"/>
    <w:rsid w:val="00AD3B25"/>
    <w:rsid w:val="00AE4F48"/>
    <w:rsid w:val="00AE5BE9"/>
    <w:rsid w:val="00AF00F4"/>
    <w:rsid w:val="00AF0501"/>
    <w:rsid w:val="00AF35CF"/>
    <w:rsid w:val="00AF55EF"/>
    <w:rsid w:val="00AF5B10"/>
    <w:rsid w:val="00AF64D3"/>
    <w:rsid w:val="00AF7785"/>
    <w:rsid w:val="00B02C6B"/>
    <w:rsid w:val="00B03691"/>
    <w:rsid w:val="00B04130"/>
    <w:rsid w:val="00B0442E"/>
    <w:rsid w:val="00B047AD"/>
    <w:rsid w:val="00B0537B"/>
    <w:rsid w:val="00B0649D"/>
    <w:rsid w:val="00B06EA8"/>
    <w:rsid w:val="00B07476"/>
    <w:rsid w:val="00B10046"/>
    <w:rsid w:val="00B10138"/>
    <w:rsid w:val="00B10FE5"/>
    <w:rsid w:val="00B12387"/>
    <w:rsid w:val="00B13043"/>
    <w:rsid w:val="00B13257"/>
    <w:rsid w:val="00B13375"/>
    <w:rsid w:val="00B13EEE"/>
    <w:rsid w:val="00B15472"/>
    <w:rsid w:val="00B20EC4"/>
    <w:rsid w:val="00B228D8"/>
    <w:rsid w:val="00B23713"/>
    <w:rsid w:val="00B245DF"/>
    <w:rsid w:val="00B24932"/>
    <w:rsid w:val="00B26A33"/>
    <w:rsid w:val="00B31761"/>
    <w:rsid w:val="00B32114"/>
    <w:rsid w:val="00B335AD"/>
    <w:rsid w:val="00B33A34"/>
    <w:rsid w:val="00B33CCB"/>
    <w:rsid w:val="00B34796"/>
    <w:rsid w:val="00B35E68"/>
    <w:rsid w:val="00B37EE5"/>
    <w:rsid w:val="00B408DE"/>
    <w:rsid w:val="00B4261A"/>
    <w:rsid w:val="00B42A83"/>
    <w:rsid w:val="00B42ED3"/>
    <w:rsid w:val="00B4381C"/>
    <w:rsid w:val="00B46B6F"/>
    <w:rsid w:val="00B4728A"/>
    <w:rsid w:val="00B47A31"/>
    <w:rsid w:val="00B5325A"/>
    <w:rsid w:val="00B53429"/>
    <w:rsid w:val="00B61C3F"/>
    <w:rsid w:val="00B62930"/>
    <w:rsid w:val="00B62D72"/>
    <w:rsid w:val="00B630CB"/>
    <w:rsid w:val="00B66B9F"/>
    <w:rsid w:val="00B679F5"/>
    <w:rsid w:val="00B70366"/>
    <w:rsid w:val="00B70E97"/>
    <w:rsid w:val="00B73A6A"/>
    <w:rsid w:val="00B745E4"/>
    <w:rsid w:val="00B746AE"/>
    <w:rsid w:val="00B77D74"/>
    <w:rsid w:val="00B77E44"/>
    <w:rsid w:val="00B77FCC"/>
    <w:rsid w:val="00B80B4E"/>
    <w:rsid w:val="00B8417A"/>
    <w:rsid w:val="00B857C5"/>
    <w:rsid w:val="00B85AD8"/>
    <w:rsid w:val="00B866AD"/>
    <w:rsid w:val="00B95362"/>
    <w:rsid w:val="00B965AA"/>
    <w:rsid w:val="00B9705D"/>
    <w:rsid w:val="00BA7054"/>
    <w:rsid w:val="00BA7A24"/>
    <w:rsid w:val="00BA7EF2"/>
    <w:rsid w:val="00BB144C"/>
    <w:rsid w:val="00BB196E"/>
    <w:rsid w:val="00BB2154"/>
    <w:rsid w:val="00BB4BDA"/>
    <w:rsid w:val="00BB74DB"/>
    <w:rsid w:val="00BC07CF"/>
    <w:rsid w:val="00BC1A31"/>
    <w:rsid w:val="00BC1D8F"/>
    <w:rsid w:val="00BC1E15"/>
    <w:rsid w:val="00BC22C1"/>
    <w:rsid w:val="00BC4DB8"/>
    <w:rsid w:val="00BC5B85"/>
    <w:rsid w:val="00BC5F60"/>
    <w:rsid w:val="00BC7295"/>
    <w:rsid w:val="00BD23DC"/>
    <w:rsid w:val="00BD342F"/>
    <w:rsid w:val="00BD4F0E"/>
    <w:rsid w:val="00BD6B72"/>
    <w:rsid w:val="00BD7EB8"/>
    <w:rsid w:val="00BE3AC6"/>
    <w:rsid w:val="00BE72A3"/>
    <w:rsid w:val="00BF21E6"/>
    <w:rsid w:val="00BF2514"/>
    <w:rsid w:val="00BF6578"/>
    <w:rsid w:val="00BF6AAB"/>
    <w:rsid w:val="00C03CDF"/>
    <w:rsid w:val="00C05991"/>
    <w:rsid w:val="00C05E8A"/>
    <w:rsid w:val="00C07127"/>
    <w:rsid w:val="00C07802"/>
    <w:rsid w:val="00C10789"/>
    <w:rsid w:val="00C10984"/>
    <w:rsid w:val="00C13D3F"/>
    <w:rsid w:val="00C142D5"/>
    <w:rsid w:val="00C1753D"/>
    <w:rsid w:val="00C17DBC"/>
    <w:rsid w:val="00C20B1A"/>
    <w:rsid w:val="00C20E44"/>
    <w:rsid w:val="00C20EEB"/>
    <w:rsid w:val="00C23657"/>
    <w:rsid w:val="00C24DAA"/>
    <w:rsid w:val="00C24DC5"/>
    <w:rsid w:val="00C24F7F"/>
    <w:rsid w:val="00C26241"/>
    <w:rsid w:val="00C267F2"/>
    <w:rsid w:val="00C271B4"/>
    <w:rsid w:val="00C277D2"/>
    <w:rsid w:val="00C30F44"/>
    <w:rsid w:val="00C31A1C"/>
    <w:rsid w:val="00C33259"/>
    <w:rsid w:val="00C335B8"/>
    <w:rsid w:val="00C33E3A"/>
    <w:rsid w:val="00C3517E"/>
    <w:rsid w:val="00C351A0"/>
    <w:rsid w:val="00C35E71"/>
    <w:rsid w:val="00C36CEC"/>
    <w:rsid w:val="00C37A62"/>
    <w:rsid w:val="00C40FA7"/>
    <w:rsid w:val="00C41563"/>
    <w:rsid w:val="00C431EB"/>
    <w:rsid w:val="00C44466"/>
    <w:rsid w:val="00C4486F"/>
    <w:rsid w:val="00C44950"/>
    <w:rsid w:val="00C4508D"/>
    <w:rsid w:val="00C472EF"/>
    <w:rsid w:val="00C47C05"/>
    <w:rsid w:val="00C57B52"/>
    <w:rsid w:val="00C57C6E"/>
    <w:rsid w:val="00C609DF"/>
    <w:rsid w:val="00C60B08"/>
    <w:rsid w:val="00C613FE"/>
    <w:rsid w:val="00C61E6F"/>
    <w:rsid w:val="00C66319"/>
    <w:rsid w:val="00C66535"/>
    <w:rsid w:val="00C66869"/>
    <w:rsid w:val="00C70185"/>
    <w:rsid w:val="00C707AE"/>
    <w:rsid w:val="00C71F63"/>
    <w:rsid w:val="00C72092"/>
    <w:rsid w:val="00C720DF"/>
    <w:rsid w:val="00C727C6"/>
    <w:rsid w:val="00C73B96"/>
    <w:rsid w:val="00C746B3"/>
    <w:rsid w:val="00C74E94"/>
    <w:rsid w:val="00C756EF"/>
    <w:rsid w:val="00C7735F"/>
    <w:rsid w:val="00C8205A"/>
    <w:rsid w:val="00C821FE"/>
    <w:rsid w:val="00C82E43"/>
    <w:rsid w:val="00C8325E"/>
    <w:rsid w:val="00C86276"/>
    <w:rsid w:val="00C8788B"/>
    <w:rsid w:val="00C94BBA"/>
    <w:rsid w:val="00C968BA"/>
    <w:rsid w:val="00CA00A3"/>
    <w:rsid w:val="00CA2688"/>
    <w:rsid w:val="00CA3B01"/>
    <w:rsid w:val="00CA4003"/>
    <w:rsid w:val="00CA4711"/>
    <w:rsid w:val="00CA5719"/>
    <w:rsid w:val="00CB074C"/>
    <w:rsid w:val="00CB0D3F"/>
    <w:rsid w:val="00CB2017"/>
    <w:rsid w:val="00CB2693"/>
    <w:rsid w:val="00CB3537"/>
    <w:rsid w:val="00CB5A25"/>
    <w:rsid w:val="00CB623E"/>
    <w:rsid w:val="00CB643D"/>
    <w:rsid w:val="00CB673A"/>
    <w:rsid w:val="00CB712C"/>
    <w:rsid w:val="00CC54C5"/>
    <w:rsid w:val="00CC618E"/>
    <w:rsid w:val="00CC6328"/>
    <w:rsid w:val="00CC73C8"/>
    <w:rsid w:val="00CC7B7E"/>
    <w:rsid w:val="00CD107E"/>
    <w:rsid w:val="00CD10FE"/>
    <w:rsid w:val="00CD1BC2"/>
    <w:rsid w:val="00CD1D7A"/>
    <w:rsid w:val="00CD2D9A"/>
    <w:rsid w:val="00CD2EB9"/>
    <w:rsid w:val="00CD480E"/>
    <w:rsid w:val="00CD4B1F"/>
    <w:rsid w:val="00CD5549"/>
    <w:rsid w:val="00CD69BF"/>
    <w:rsid w:val="00CE20F1"/>
    <w:rsid w:val="00CE4FD9"/>
    <w:rsid w:val="00CE57D8"/>
    <w:rsid w:val="00CE6337"/>
    <w:rsid w:val="00CE7A96"/>
    <w:rsid w:val="00CF2137"/>
    <w:rsid w:val="00CF25BA"/>
    <w:rsid w:val="00CF263D"/>
    <w:rsid w:val="00CF30A6"/>
    <w:rsid w:val="00CF37E2"/>
    <w:rsid w:val="00CF38EC"/>
    <w:rsid w:val="00CF54DB"/>
    <w:rsid w:val="00CF647C"/>
    <w:rsid w:val="00D0340F"/>
    <w:rsid w:val="00D03A41"/>
    <w:rsid w:val="00D0475B"/>
    <w:rsid w:val="00D10C42"/>
    <w:rsid w:val="00D131E2"/>
    <w:rsid w:val="00D14976"/>
    <w:rsid w:val="00D1499E"/>
    <w:rsid w:val="00D1701F"/>
    <w:rsid w:val="00D25995"/>
    <w:rsid w:val="00D277EA"/>
    <w:rsid w:val="00D305EF"/>
    <w:rsid w:val="00D3285F"/>
    <w:rsid w:val="00D331FF"/>
    <w:rsid w:val="00D34AF8"/>
    <w:rsid w:val="00D35E1F"/>
    <w:rsid w:val="00D35F90"/>
    <w:rsid w:val="00D41F49"/>
    <w:rsid w:val="00D45BFD"/>
    <w:rsid w:val="00D461CE"/>
    <w:rsid w:val="00D464D1"/>
    <w:rsid w:val="00D5043C"/>
    <w:rsid w:val="00D52107"/>
    <w:rsid w:val="00D54530"/>
    <w:rsid w:val="00D55029"/>
    <w:rsid w:val="00D5788C"/>
    <w:rsid w:val="00D60723"/>
    <w:rsid w:val="00D61B2B"/>
    <w:rsid w:val="00D6237F"/>
    <w:rsid w:val="00D64478"/>
    <w:rsid w:val="00D657B7"/>
    <w:rsid w:val="00D65C68"/>
    <w:rsid w:val="00D65F0A"/>
    <w:rsid w:val="00D711C5"/>
    <w:rsid w:val="00D713DE"/>
    <w:rsid w:val="00D72C77"/>
    <w:rsid w:val="00D82157"/>
    <w:rsid w:val="00D824C4"/>
    <w:rsid w:val="00D85485"/>
    <w:rsid w:val="00D87FD1"/>
    <w:rsid w:val="00D901F5"/>
    <w:rsid w:val="00D91A18"/>
    <w:rsid w:val="00D924C8"/>
    <w:rsid w:val="00D941F2"/>
    <w:rsid w:val="00D948B0"/>
    <w:rsid w:val="00D96BD8"/>
    <w:rsid w:val="00D97ABF"/>
    <w:rsid w:val="00DA09F9"/>
    <w:rsid w:val="00DA1ACB"/>
    <w:rsid w:val="00DA2A0C"/>
    <w:rsid w:val="00DA3F5E"/>
    <w:rsid w:val="00DA4466"/>
    <w:rsid w:val="00DA4C2B"/>
    <w:rsid w:val="00DA5B72"/>
    <w:rsid w:val="00DA5F88"/>
    <w:rsid w:val="00DB1BC8"/>
    <w:rsid w:val="00DB4A51"/>
    <w:rsid w:val="00DB53DD"/>
    <w:rsid w:val="00DB5F68"/>
    <w:rsid w:val="00DC3C72"/>
    <w:rsid w:val="00DC52B5"/>
    <w:rsid w:val="00DC55FB"/>
    <w:rsid w:val="00DD1324"/>
    <w:rsid w:val="00DD1AC8"/>
    <w:rsid w:val="00DD3078"/>
    <w:rsid w:val="00DD44D7"/>
    <w:rsid w:val="00DE0F09"/>
    <w:rsid w:val="00DE1AD1"/>
    <w:rsid w:val="00DE2E36"/>
    <w:rsid w:val="00DE387C"/>
    <w:rsid w:val="00DE38BA"/>
    <w:rsid w:val="00DE4482"/>
    <w:rsid w:val="00DE53A0"/>
    <w:rsid w:val="00DE5BB1"/>
    <w:rsid w:val="00DF07BB"/>
    <w:rsid w:val="00DF45BD"/>
    <w:rsid w:val="00DF53A1"/>
    <w:rsid w:val="00DF6BAD"/>
    <w:rsid w:val="00E023B0"/>
    <w:rsid w:val="00E0244D"/>
    <w:rsid w:val="00E142BC"/>
    <w:rsid w:val="00E15418"/>
    <w:rsid w:val="00E16647"/>
    <w:rsid w:val="00E172F8"/>
    <w:rsid w:val="00E2175F"/>
    <w:rsid w:val="00E22CD4"/>
    <w:rsid w:val="00E233FC"/>
    <w:rsid w:val="00E246C3"/>
    <w:rsid w:val="00E25198"/>
    <w:rsid w:val="00E261FE"/>
    <w:rsid w:val="00E30A25"/>
    <w:rsid w:val="00E32284"/>
    <w:rsid w:val="00E3387C"/>
    <w:rsid w:val="00E33C37"/>
    <w:rsid w:val="00E34BFD"/>
    <w:rsid w:val="00E352AE"/>
    <w:rsid w:val="00E3694E"/>
    <w:rsid w:val="00E411CD"/>
    <w:rsid w:val="00E42EED"/>
    <w:rsid w:val="00E4530B"/>
    <w:rsid w:val="00E45EE9"/>
    <w:rsid w:val="00E5085C"/>
    <w:rsid w:val="00E5209E"/>
    <w:rsid w:val="00E5320A"/>
    <w:rsid w:val="00E57C42"/>
    <w:rsid w:val="00E605DF"/>
    <w:rsid w:val="00E61178"/>
    <w:rsid w:val="00E6262C"/>
    <w:rsid w:val="00E63070"/>
    <w:rsid w:val="00E642F5"/>
    <w:rsid w:val="00E65AC5"/>
    <w:rsid w:val="00E66B70"/>
    <w:rsid w:val="00E74254"/>
    <w:rsid w:val="00E77656"/>
    <w:rsid w:val="00E80721"/>
    <w:rsid w:val="00E831B7"/>
    <w:rsid w:val="00E83434"/>
    <w:rsid w:val="00E85C03"/>
    <w:rsid w:val="00E904D8"/>
    <w:rsid w:val="00E91766"/>
    <w:rsid w:val="00E9221C"/>
    <w:rsid w:val="00E93368"/>
    <w:rsid w:val="00E935E1"/>
    <w:rsid w:val="00E93F51"/>
    <w:rsid w:val="00E94EB0"/>
    <w:rsid w:val="00E96C05"/>
    <w:rsid w:val="00EA21B7"/>
    <w:rsid w:val="00EA29FD"/>
    <w:rsid w:val="00EA2A32"/>
    <w:rsid w:val="00EA34A4"/>
    <w:rsid w:val="00EA5A32"/>
    <w:rsid w:val="00EA5A95"/>
    <w:rsid w:val="00EA5BF6"/>
    <w:rsid w:val="00EA6702"/>
    <w:rsid w:val="00EA7AF8"/>
    <w:rsid w:val="00EB118E"/>
    <w:rsid w:val="00EB39B5"/>
    <w:rsid w:val="00EB5177"/>
    <w:rsid w:val="00EB6D38"/>
    <w:rsid w:val="00EB7BAA"/>
    <w:rsid w:val="00EC1A4A"/>
    <w:rsid w:val="00EC3EBB"/>
    <w:rsid w:val="00EC76FF"/>
    <w:rsid w:val="00EC7CBF"/>
    <w:rsid w:val="00ED15B4"/>
    <w:rsid w:val="00ED1E0B"/>
    <w:rsid w:val="00ED2129"/>
    <w:rsid w:val="00ED2560"/>
    <w:rsid w:val="00ED2BFA"/>
    <w:rsid w:val="00ED348A"/>
    <w:rsid w:val="00ED61CA"/>
    <w:rsid w:val="00EE0BBA"/>
    <w:rsid w:val="00EE0BE0"/>
    <w:rsid w:val="00EE0F7B"/>
    <w:rsid w:val="00EE1A9A"/>
    <w:rsid w:val="00EE3D85"/>
    <w:rsid w:val="00EE4C47"/>
    <w:rsid w:val="00EF2B18"/>
    <w:rsid w:val="00EF2E9A"/>
    <w:rsid w:val="00EF3185"/>
    <w:rsid w:val="00EF42DB"/>
    <w:rsid w:val="00EF7700"/>
    <w:rsid w:val="00EF7D6E"/>
    <w:rsid w:val="00F01B4C"/>
    <w:rsid w:val="00F06AFA"/>
    <w:rsid w:val="00F107B5"/>
    <w:rsid w:val="00F11CF8"/>
    <w:rsid w:val="00F131E4"/>
    <w:rsid w:val="00F142E4"/>
    <w:rsid w:val="00F146F5"/>
    <w:rsid w:val="00F163CB"/>
    <w:rsid w:val="00F20F0B"/>
    <w:rsid w:val="00F227B2"/>
    <w:rsid w:val="00F31E27"/>
    <w:rsid w:val="00F3675C"/>
    <w:rsid w:val="00F42E38"/>
    <w:rsid w:val="00F4403B"/>
    <w:rsid w:val="00F450CB"/>
    <w:rsid w:val="00F50C46"/>
    <w:rsid w:val="00F51D4C"/>
    <w:rsid w:val="00F523A5"/>
    <w:rsid w:val="00F52D37"/>
    <w:rsid w:val="00F543D2"/>
    <w:rsid w:val="00F54954"/>
    <w:rsid w:val="00F60137"/>
    <w:rsid w:val="00F6343B"/>
    <w:rsid w:val="00F654D5"/>
    <w:rsid w:val="00F6564A"/>
    <w:rsid w:val="00F656C6"/>
    <w:rsid w:val="00F67A41"/>
    <w:rsid w:val="00F67ECC"/>
    <w:rsid w:val="00F70897"/>
    <w:rsid w:val="00F718D8"/>
    <w:rsid w:val="00F72658"/>
    <w:rsid w:val="00F7348B"/>
    <w:rsid w:val="00F74F63"/>
    <w:rsid w:val="00F77DFB"/>
    <w:rsid w:val="00F800FC"/>
    <w:rsid w:val="00F81A04"/>
    <w:rsid w:val="00F8299D"/>
    <w:rsid w:val="00F834DB"/>
    <w:rsid w:val="00F8750E"/>
    <w:rsid w:val="00F87A5F"/>
    <w:rsid w:val="00F91758"/>
    <w:rsid w:val="00F93BDC"/>
    <w:rsid w:val="00F94AEC"/>
    <w:rsid w:val="00F94E6C"/>
    <w:rsid w:val="00F96E2D"/>
    <w:rsid w:val="00F97E23"/>
    <w:rsid w:val="00FA0D7B"/>
    <w:rsid w:val="00FA196B"/>
    <w:rsid w:val="00FA32B2"/>
    <w:rsid w:val="00FA4890"/>
    <w:rsid w:val="00FB1655"/>
    <w:rsid w:val="00FB1778"/>
    <w:rsid w:val="00FC402D"/>
    <w:rsid w:val="00FC43F0"/>
    <w:rsid w:val="00FC5712"/>
    <w:rsid w:val="00FC5DCE"/>
    <w:rsid w:val="00FC5F40"/>
    <w:rsid w:val="00FC6F67"/>
    <w:rsid w:val="00FD6988"/>
    <w:rsid w:val="00FD6DFE"/>
    <w:rsid w:val="00FD7597"/>
    <w:rsid w:val="00FE09F8"/>
    <w:rsid w:val="00FE3A28"/>
    <w:rsid w:val="00FE3CAA"/>
    <w:rsid w:val="00FE500C"/>
    <w:rsid w:val="00FE5326"/>
    <w:rsid w:val="00FE68F2"/>
    <w:rsid w:val="00FE6E72"/>
    <w:rsid w:val="00FF1F40"/>
    <w:rsid w:val="00FF2D72"/>
    <w:rsid w:val="00FF447F"/>
    <w:rsid w:val="03A62C9E"/>
    <w:rsid w:val="03BF58EF"/>
    <w:rsid w:val="03ED2D2C"/>
    <w:rsid w:val="04C28BDB"/>
    <w:rsid w:val="0A42A54C"/>
    <w:rsid w:val="0B1508E2"/>
    <w:rsid w:val="0E1CDE39"/>
    <w:rsid w:val="0E5D49D1"/>
    <w:rsid w:val="0F0110E4"/>
    <w:rsid w:val="107F58CE"/>
    <w:rsid w:val="109BFE55"/>
    <w:rsid w:val="11AB1666"/>
    <w:rsid w:val="12056D79"/>
    <w:rsid w:val="12D1817A"/>
    <w:rsid w:val="17734111"/>
    <w:rsid w:val="17C0767B"/>
    <w:rsid w:val="18A83880"/>
    <w:rsid w:val="1B46F4DD"/>
    <w:rsid w:val="1CD295EF"/>
    <w:rsid w:val="25E9C414"/>
    <w:rsid w:val="281B2356"/>
    <w:rsid w:val="28606596"/>
    <w:rsid w:val="295684E7"/>
    <w:rsid w:val="29F1CF5C"/>
    <w:rsid w:val="32654403"/>
    <w:rsid w:val="33B870F9"/>
    <w:rsid w:val="3554A223"/>
    <w:rsid w:val="373BE2A2"/>
    <w:rsid w:val="37E3CA14"/>
    <w:rsid w:val="3A21AE54"/>
    <w:rsid w:val="3A227278"/>
    <w:rsid w:val="3CBD34E2"/>
    <w:rsid w:val="3F15D431"/>
    <w:rsid w:val="422357F1"/>
    <w:rsid w:val="4289B056"/>
    <w:rsid w:val="4317EDD0"/>
    <w:rsid w:val="458DED24"/>
    <w:rsid w:val="45FEDA59"/>
    <w:rsid w:val="4A4024B1"/>
    <w:rsid w:val="4B4844A2"/>
    <w:rsid w:val="4D153B52"/>
    <w:rsid w:val="4EBAAC8C"/>
    <w:rsid w:val="4EEAD3D0"/>
    <w:rsid w:val="4EF3D879"/>
    <w:rsid w:val="50F5807A"/>
    <w:rsid w:val="51A5D1CC"/>
    <w:rsid w:val="528D934D"/>
    <w:rsid w:val="52BA460D"/>
    <w:rsid w:val="5525A271"/>
    <w:rsid w:val="55A00DB9"/>
    <w:rsid w:val="5737C734"/>
    <w:rsid w:val="5A2EEFD3"/>
    <w:rsid w:val="5C0DA93F"/>
    <w:rsid w:val="5E5DECDD"/>
    <w:rsid w:val="5ED1874E"/>
    <w:rsid w:val="618C794A"/>
    <w:rsid w:val="6398C47C"/>
    <w:rsid w:val="63DC9E67"/>
    <w:rsid w:val="66653065"/>
    <w:rsid w:val="67AED1F8"/>
    <w:rsid w:val="6825C1D5"/>
    <w:rsid w:val="68278479"/>
    <w:rsid w:val="6CC3C1E8"/>
    <w:rsid w:val="6D180CD2"/>
    <w:rsid w:val="6D201331"/>
    <w:rsid w:val="70910CD2"/>
    <w:rsid w:val="748E3178"/>
    <w:rsid w:val="7604F7D8"/>
    <w:rsid w:val="76462AED"/>
    <w:rsid w:val="76723741"/>
    <w:rsid w:val="7A3E151C"/>
    <w:rsid w:val="7B2B610C"/>
    <w:rsid w:val="7B84A4F3"/>
    <w:rsid w:val="7E29AA93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cs-CZ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14337"/>
    <o:shapelayout v:ext="edit">
      <o:idmap v:ext="edit" data="1"/>
    </o:shapelayout>
  </w:shapeDefaults>
  <w:decimalSymbol w:val=","/>
  <w:listSeparator w:val=";"/>
  <w14:docId w14:val="5FE139D5"/>
  <w15:docId w15:val="{79677329-A776-4725-AD94-7B836FDE02B0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cs-CZ" w:eastAsia="cs-CZ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qFormat="1"/>
    <w:lsdException w:name="heading 3" w:qFormat="1"/>
    <w:lsdException w:name="heading 4" w:qFormat="1"/>
    <w:lsdException w:name="heading 5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iPriority="99" w:unhideWhenUsed="1"/>
    <w:lsdException w:name="header" w:semiHidden="1" w:unhideWhenUsed="1"/>
    <w:lsdException w:name="footer" w:semiHidden="1" w:uiPriority="99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99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 w:qFormat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nhideWhenUsed="1"/>
    <w:lsdException w:name="Plain Text" w:semiHidden="1" w:uiPriority="99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iPriority="99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iPriority="99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iPriority="99" w:unhideWhenUsed="1"/>
    <w:lsdException w:name="Table Grid" w:uiPriority="59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ln">
    <w:name w:val="Normal"/>
    <w:qFormat/>
    <w:rsid w:val="008F37EE"/>
    <w:pPr>
      <w:spacing w:before="120" w:after="120" w:line="276" w:lineRule="auto"/>
      <w:contextualSpacing/>
      <w:jc w:val="both"/>
    </w:pPr>
    <w:rPr>
      <w:rFonts w:ascii="Arial" w:hAnsi="Arial"/>
      <w:sz w:val="22"/>
      <w:szCs w:val="24"/>
    </w:rPr>
  </w:style>
  <w:style w:type="paragraph" w:styleId="Nadpis1">
    <w:name w:val="heading 1"/>
    <w:basedOn w:val="Normln"/>
    <w:next w:val="Normln"/>
    <w:link w:val="Nadpis1Char"/>
    <w:qFormat/>
    <w:rsid w:val="00A30E20"/>
    <w:pPr>
      <w:keepNext/>
      <w:outlineLvl w:val="0"/>
    </w:pPr>
    <w:rPr>
      <w:bCs/>
      <w:sz w:val="28"/>
      <w:szCs w:val="36"/>
    </w:rPr>
  </w:style>
  <w:style w:type="paragraph" w:styleId="Nadpis2">
    <w:name w:val="heading 2"/>
    <w:basedOn w:val="Normln"/>
    <w:next w:val="Normln"/>
    <w:link w:val="Nadpis2Char"/>
    <w:qFormat/>
    <w:rsid w:val="00A30E20"/>
    <w:pPr>
      <w:keepNext/>
      <w:jc w:val="center"/>
      <w:outlineLvl w:val="1"/>
    </w:pPr>
    <w:rPr>
      <w:b/>
      <w:szCs w:val="20"/>
    </w:rPr>
  </w:style>
  <w:style w:type="paragraph" w:styleId="Nadpis3">
    <w:name w:val="heading 3"/>
    <w:basedOn w:val="Normln"/>
    <w:next w:val="Normln"/>
    <w:link w:val="Nadpis3Char"/>
    <w:qFormat/>
    <w:rsid w:val="00A30E20"/>
    <w:pPr>
      <w:keepNext/>
      <w:jc w:val="center"/>
      <w:outlineLvl w:val="2"/>
    </w:pPr>
    <w:rPr>
      <w:sz w:val="28"/>
    </w:rPr>
  </w:style>
  <w:style w:type="paragraph" w:styleId="Nadpis4">
    <w:name w:val="heading 4"/>
    <w:basedOn w:val="Normln"/>
    <w:next w:val="Normln"/>
    <w:link w:val="Nadpis4Char"/>
    <w:qFormat/>
    <w:rsid w:val="00A30E20"/>
    <w:pPr>
      <w:keepNext/>
      <w:jc w:val="right"/>
      <w:outlineLvl w:val="3"/>
    </w:pPr>
    <w:rPr>
      <w:b/>
      <w:sz w:val="28"/>
      <w:szCs w:val="28"/>
    </w:rPr>
  </w:style>
  <w:style w:type="paragraph" w:styleId="Nadpis5">
    <w:name w:val="heading 5"/>
    <w:basedOn w:val="Normln"/>
    <w:next w:val="Normln"/>
    <w:link w:val="Nadpis5Char"/>
    <w:qFormat/>
    <w:rsid w:val="00A30E20"/>
    <w:pPr>
      <w:keepNext/>
      <w:outlineLvl w:val="4"/>
    </w:pPr>
    <w:rPr>
      <w:b/>
      <w:bCs/>
      <w:u w:val="single"/>
    </w:rPr>
  </w:style>
  <w:style w:type="paragraph" w:styleId="Nadpis6">
    <w:name w:val="heading 6"/>
    <w:basedOn w:val="Normln"/>
    <w:next w:val="Normln"/>
    <w:link w:val="Nadpis6Char"/>
    <w:unhideWhenUsed/>
    <w:qFormat/>
    <w:rsid w:val="00026B9A"/>
    <w:pPr>
      <w:keepNext/>
      <w:keepLines/>
      <w:spacing w:before="200" w:after="0" w:line="280" w:lineRule="exact"/>
      <w:contextualSpacing w:val="0"/>
      <w:outlineLvl w:val="5"/>
    </w:pPr>
    <w:rPr>
      <w:rFonts w:ascii="Cambria" w:hAnsi="Cambria"/>
      <w:i/>
      <w:iCs/>
      <w:color w:val="243F60"/>
    </w:rPr>
  </w:style>
  <w:style w:type="paragraph" w:styleId="Nadpis7">
    <w:name w:val="heading 7"/>
    <w:basedOn w:val="Normln"/>
    <w:next w:val="Normln"/>
    <w:link w:val="Nadpis7Char"/>
    <w:unhideWhenUsed/>
    <w:qFormat/>
    <w:rsid w:val="00026B9A"/>
    <w:pPr>
      <w:keepNext/>
      <w:keepLines/>
      <w:spacing w:before="200" w:after="0" w:line="280" w:lineRule="exact"/>
      <w:contextualSpacing w:val="0"/>
      <w:outlineLvl w:val="6"/>
    </w:pPr>
    <w:rPr>
      <w:rFonts w:ascii="Cambria" w:hAnsi="Cambria"/>
      <w:i/>
      <w:iCs/>
      <w:color w:val="404040"/>
    </w:rPr>
  </w:style>
  <w:style w:type="paragraph" w:styleId="Nadpis8">
    <w:name w:val="heading 8"/>
    <w:basedOn w:val="Normln"/>
    <w:next w:val="Normln"/>
    <w:link w:val="Nadpis8Char"/>
    <w:unhideWhenUsed/>
    <w:qFormat/>
    <w:rsid w:val="00026B9A"/>
    <w:pPr>
      <w:keepNext/>
      <w:keepLines/>
      <w:spacing w:before="200" w:after="0" w:line="280" w:lineRule="exact"/>
      <w:contextualSpacing w:val="0"/>
      <w:outlineLvl w:val="7"/>
    </w:pPr>
    <w:rPr>
      <w:rFonts w:ascii="Cambria" w:hAnsi="Cambria"/>
      <w:color w:val="404040"/>
      <w:sz w:val="20"/>
      <w:szCs w:val="20"/>
    </w:rPr>
  </w:style>
  <w:style w:type="paragraph" w:styleId="Nadpis9">
    <w:name w:val="heading 9"/>
    <w:basedOn w:val="Normln"/>
    <w:next w:val="Normln"/>
    <w:link w:val="Nadpis9Char"/>
    <w:qFormat/>
    <w:rsid w:val="00A30E20"/>
    <w:pPr>
      <w:keepNext/>
      <w:outlineLvl w:val="8"/>
    </w:pPr>
    <w:rPr>
      <w:szCs w:val="20"/>
    </w:rPr>
  </w:style>
  <w:style w:type="character" w:default="1" w:styleId="Standardnpsmoodstavce">
    <w:name w:val="Default Paragraph Font"/>
    <w:uiPriority w:val="1"/>
    <w:semiHidden/>
    <w:unhideWhenUsed/>
  </w:style>
  <w:style w:type="table" w:default="1" w:styleId="Normlntabulk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seznamu">
    <w:name w:val="No List"/>
    <w:uiPriority w:val="99"/>
    <w:semiHidden/>
    <w:unhideWhenUsed/>
  </w:style>
  <w:style w:type="paragraph" w:customStyle="1" w:styleId="Odst4">
    <w:name w:val="Odst4"/>
    <w:basedOn w:val="Normln"/>
    <w:rsid w:val="00A30E20"/>
    <w:pPr>
      <w:numPr>
        <w:numId w:val="1"/>
      </w:numPr>
      <w:spacing w:before="40"/>
    </w:pPr>
    <w:rPr>
      <w:szCs w:val="20"/>
      <w:lang w:val="en-GB"/>
    </w:rPr>
  </w:style>
  <w:style w:type="paragraph" w:customStyle="1" w:styleId="font5">
    <w:name w:val="font5"/>
    <w:basedOn w:val="Normln"/>
    <w:rsid w:val="00A30E20"/>
    <w:pPr>
      <w:spacing w:before="100" w:beforeAutospacing="1" w:after="100" w:afterAutospacing="1"/>
    </w:pPr>
    <w:rPr>
      <w:rFonts w:ascii="Tahoma" w:hAnsi="Tahoma" w:cs="Tahoma"/>
      <w:color w:val="000000"/>
      <w:sz w:val="16"/>
      <w:szCs w:val="16"/>
    </w:rPr>
  </w:style>
  <w:style w:type="paragraph" w:customStyle="1" w:styleId="font6">
    <w:name w:val="font6"/>
    <w:basedOn w:val="Normln"/>
    <w:rsid w:val="00A30E20"/>
    <w:pPr>
      <w:spacing w:before="100" w:beforeAutospacing="1" w:after="100" w:afterAutospacing="1"/>
    </w:pPr>
    <w:rPr>
      <w:rFonts w:ascii="Tahoma" w:hAnsi="Tahoma" w:cs="Tahoma"/>
      <w:b/>
      <w:bCs/>
      <w:color w:val="000000"/>
      <w:sz w:val="16"/>
      <w:szCs w:val="16"/>
    </w:rPr>
  </w:style>
  <w:style w:type="paragraph" w:customStyle="1" w:styleId="xl24">
    <w:name w:val="xl24"/>
    <w:basedOn w:val="Normln"/>
    <w:rsid w:val="00A30E2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</w:style>
  <w:style w:type="paragraph" w:customStyle="1" w:styleId="xl25">
    <w:name w:val="xl25"/>
    <w:basedOn w:val="Normln"/>
    <w:rsid w:val="00A30E2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</w:style>
  <w:style w:type="paragraph" w:customStyle="1" w:styleId="xl26">
    <w:name w:val="xl26"/>
    <w:basedOn w:val="Normln"/>
    <w:rsid w:val="00A30E20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</w:style>
  <w:style w:type="paragraph" w:customStyle="1" w:styleId="xl27">
    <w:name w:val="xl27"/>
    <w:basedOn w:val="Normln"/>
    <w:rsid w:val="00A30E20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</w:style>
  <w:style w:type="paragraph" w:customStyle="1" w:styleId="xl28">
    <w:name w:val="xl28"/>
    <w:basedOn w:val="Normln"/>
    <w:rsid w:val="00A30E20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center"/>
    </w:pPr>
  </w:style>
  <w:style w:type="paragraph" w:customStyle="1" w:styleId="xl29">
    <w:name w:val="xl29"/>
    <w:basedOn w:val="Normln"/>
    <w:rsid w:val="00A30E20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</w:style>
  <w:style w:type="paragraph" w:customStyle="1" w:styleId="xl30">
    <w:name w:val="xl30"/>
    <w:basedOn w:val="Normln"/>
    <w:rsid w:val="00A30E20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right"/>
    </w:pPr>
  </w:style>
  <w:style w:type="paragraph" w:customStyle="1" w:styleId="xl31">
    <w:name w:val="xl31"/>
    <w:basedOn w:val="Normln"/>
    <w:rsid w:val="00A30E20"/>
    <w:pPr>
      <w:spacing w:before="100" w:beforeAutospacing="1" w:after="100" w:afterAutospacing="1"/>
    </w:pPr>
    <w:rPr>
      <w:b/>
      <w:bCs/>
    </w:rPr>
  </w:style>
  <w:style w:type="paragraph" w:customStyle="1" w:styleId="xl32">
    <w:name w:val="xl32"/>
    <w:basedOn w:val="Normln"/>
    <w:rsid w:val="00A30E20"/>
    <w:pPr>
      <w:pBdr>
        <w:top w:val="single" w:sz="8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b/>
      <w:bCs/>
    </w:rPr>
  </w:style>
  <w:style w:type="paragraph" w:customStyle="1" w:styleId="xl33">
    <w:name w:val="xl33"/>
    <w:basedOn w:val="Normln"/>
    <w:rsid w:val="00A30E20"/>
    <w:pPr>
      <w:pBdr>
        <w:top w:val="single" w:sz="8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b/>
      <w:bCs/>
    </w:rPr>
  </w:style>
  <w:style w:type="paragraph" w:customStyle="1" w:styleId="xl34">
    <w:name w:val="xl34"/>
    <w:basedOn w:val="Normln"/>
    <w:rsid w:val="00A30E20"/>
    <w:pPr>
      <w:pBdr>
        <w:top w:val="single" w:sz="8" w:space="0" w:color="auto"/>
        <w:left w:val="single" w:sz="4" w:space="0" w:color="auto"/>
        <w:bottom w:val="single" w:sz="8" w:space="0" w:color="auto"/>
        <w:right w:val="single" w:sz="8" w:space="0" w:color="auto"/>
      </w:pBdr>
      <w:spacing w:before="100" w:beforeAutospacing="1" w:after="100" w:afterAutospacing="1"/>
      <w:jc w:val="center"/>
    </w:pPr>
    <w:rPr>
      <w:b/>
      <w:bCs/>
    </w:rPr>
  </w:style>
  <w:style w:type="paragraph" w:customStyle="1" w:styleId="xl35">
    <w:name w:val="xl35"/>
    <w:basedOn w:val="Normln"/>
    <w:rsid w:val="00A30E20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right"/>
    </w:pPr>
  </w:style>
  <w:style w:type="paragraph" w:customStyle="1" w:styleId="xl36">
    <w:name w:val="xl36"/>
    <w:basedOn w:val="Normln"/>
    <w:rsid w:val="00A30E20"/>
    <w:pPr>
      <w:pBdr>
        <w:top w:val="single" w:sz="8" w:space="0" w:color="auto"/>
        <w:left w:val="single" w:sz="8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</w:pPr>
    <w:rPr>
      <w:b/>
      <w:bCs/>
    </w:rPr>
  </w:style>
  <w:style w:type="paragraph" w:customStyle="1" w:styleId="xl38">
    <w:name w:val="xl38"/>
    <w:basedOn w:val="Normln"/>
    <w:rsid w:val="00A30E20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</w:style>
  <w:style w:type="paragraph" w:customStyle="1" w:styleId="xl39">
    <w:name w:val="xl39"/>
    <w:basedOn w:val="Normln"/>
    <w:rsid w:val="00A30E20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center"/>
    </w:pPr>
  </w:style>
  <w:style w:type="paragraph" w:customStyle="1" w:styleId="xl40">
    <w:name w:val="xl40"/>
    <w:basedOn w:val="Normln"/>
    <w:rsid w:val="00A30E20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right"/>
    </w:pPr>
  </w:style>
  <w:style w:type="paragraph" w:customStyle="1" w:styleId="xl41">
    <w:name w:val="xl41"/>
    <w:basedOn w:val="Normln"/>
    <w:rsid w:val="00A30E2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</w:style>
  <w:style w:type="paragraph" w:customStyle="1" w:styleId="xl42">
    <w:name w:val="xl42"/>
    <w:basedOn w:val="Normln"/>
    <w:rsid w:val="00A30E20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</w:style>
  <w:style w:type="paragraph" w:customStyle="1" w:styleId="xl43">
    <w:name w:val="xl43"/>
    <w:basedOn w:val="Normln"/>
    <w:rsid w:val="00A30E2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b/>
      <w:bCs/>
    </w:rPr>
  </w:style>
  <w:style w:type="paragraph" w:customStyle="1" w:styleId="xl44">
    <w:name w:val="xl44"/>
    <w:basedOn w:val="Normln"/>
    <w:rsid w:val="00A30E20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b/>
      <w:bCs/>
    </w:rPr>
  </w:style>
  <w:style w:type="paragraph" w:customStyle="1" w:styleId="xl45">
    <w:name w:val="xl45"/>
    <w:basedOn w:val="Normln"/>
    <w:rsid w:val="00A30E20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  <w:rPr>
      <w:b/>
      <w:bCs/>
    </w:rPr>
  </w:style>
  <w:style w:type="paragraph" w:customStyle="1" w:styleId="xl46">
    <w:name w:val="xl46"/>
    <w:basedOn w:val="Normln"/>
    <w:rsid w:val="00A30E20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b/>
      <w:bCs/>
    </w:rPr>
  </w:style>
  <w:style w:type="paragraph" w:customStyle="1" w:styleId="xl47">
    <w:name w:val="xl47"/>
    <w:basedOn w:val="Normln"/>
    <w:rsid w:val="00A30E20"/>
    <w:pPr>
      <w:pBdr>
        <w:top w:val="single" w:sz="4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  <w:jc w:val="right"/>
    </w:pPr>
  </w:style>
  <w:style w:type="paragraph" w:customStyle="1" w:styleId="xl48">
    <w:name w:val="xl48"/>
    <w:basedOn w:val="Normln"/>
    <w:rsid w:val="00A30E20"/>
    <w:pPr>
      <w:pBdr>
        <w:left w:val="single" w:sz="4" w:space="0" w:color="auto"/>
        <w:right w:val="single" w:sz="4" w:space="0" w:color="auto"/>
      </w:pBdr>
      <w:spacing w:before="100" w:beforeAutospacing="1" w:after="100" w:afterAutospacing="1"/>
    </w:pPr>
  </w:style>
  <w:style w:type="paragraph" w:customStyle="1" w:styleId="xl49">
    <w:name w:val="xl49"/>
    <w:basedOn w:val="Normln"/>
    <w:rsid w:val="00A30E20"/>
    <w:pPr>
      <w:pBdr>
        <w:left w:val="single" w:sz="4" w:space="0" w:color="auto"/>
        <w:right w:val="single" w:sz="4" w:space="0" w:color="auto"/>
      </w:pBdr>
      <w:spacing w:before="100" w:beforeAutospacing="1" w:after="100" w:afterAutospacing="1"/>
      <w:jc w:val="right"/>
    </w:pPr>
  </w:style>
  <w:style w:type="paragraph" w:customStyle="1" w:styleId="xl50">
    <w:name w:val="xl50"/>
    <w:basedOn w:val="Normln"/>
    <w:rsid w:val="00A30E20"/>
    <w:pPr>
      <w:pBdr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</w:style>
  <w:style w:type="paragraph" w:customStyle="1" w:styleId="xl51">
    <w:name w:val="xl51"/>
    <w:basedOn w:val="Normln"/>
    <w:rsid w:val="00A30E20"/>
    <w:pPr>
      <w:pBdr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</w:style>
  <w:style w:type="paragraph" w:customStyle="1" w:styleId="xl52">
    <w:name w:val="xl52"/>
    <w:basedOn w:val="Normln"/>
    <w:rsid w:val="00A30E20"/>
    <w:pPr>
      <w:pBdr>
        <w:top w:val="single" w:sz="4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</w:pPr>
  </w:style>
  <w:style w:type="paragraph" w:customStyle="1" w:styleId="xl53">
    <w:name w:val="xl53"/>
    <w:basedOn w:val="Normln"/>
    <w:rsid w:val="00A30E20"/>
    <w:pPr>
      <w:pBdr>
        <w:top w:val="single" w:sz="4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  <w:jc w:val="center"/>
    </w:pPr>
  </w:style>
  <w:style w:type="paragraph" w:customStyle="1" w:styleId="xl54">
    <w:name w:val="xl54"/>
    <w:basedOn w:val="Normln"/>
    <w:rsid w:val="00A30E20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auto" w:fill="FFFFFF"/>
      <w:spacing w:before="100" w:beforeAutospacing="1" w:after="100" w:afterAutospacing="1"/>
      <w:jc w:val="right"/>
    </w:pPr>
  </w:style>
  <w:style w:type="paragraph" w:customStyle="1" w:styleId="xl55">
    <w:name w:val="xl55"/>
    <w:basedOn w:val="Normln"/>
    <w:rsid w:val="00A30E2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auto" w:fill="FFFFFF"/>
      <w:spacing w:before="100" w:beforeAutospacing="1" w:after="100" w:afterAutospacing="1"/>
    </w:pPr>
  </w:style>
  <w:style w:type="paragraph" w:customStyle="1" w:styleId="xl56">
    <w:name w:val="xl56"/>
    <w:basedOn w:val="Normln"/>
    <w:rsid w:val="00A30E2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auto" w:fill="FFFFFF"/>
      <w:spacing w:before="100" w:beforeAutospacing="1" w:after="100" w:afterAutospacing="1"/>
      <w:jc w:val="center"/>
    </w:pPr>
  </w:style>
  <w:style w:type="paragraph" w:customStyle="1" w:styleId="xl57">
    <w:name w:val="xl57"/>
    <w:basedOn w:val="Normln"/>
    <w:rsid w:val="00A30E20"/>
    <w:pPr>
      <w:pBdr>
        <w:left w:val="single" w:sz="4" w:space="0" w:color="auto"/>
        <w:bottom w:val="single" w:sz="8" w:space="0" w:color="auto"/>
        <w:right w:val="single" w:sz="4" w:space="0" w:color="auto"/>
      </w:pBdr>
      <w:shd w:val="clear" w:color="auto" w:fill="FFFFFF"/>
      <w:spacing w:before="100" w:beforeAutospacing="1" w:after="100" w:afterAutospacing="1"/>
      <w:jc w:val="center"/>
    </w:pPr>
  </w:style>
  <w:style w:type="paragraph" w:customStyle="1" w:styleId="xl58">
    <w:name w:val="xl58"/>
    <w:basedOn w:val="Normln"/>
    <w:rsid w:val="00A30E20"/>
    <w:pPr>
      <w:pBdr>
        <w:left w:val="single" w:sz="4" w:space="0" w:color="auto"/>
        <w:bottom w:val="single" w:sz="8" w:space="0" w:color="auto"/>
        <w:right w:val="single" w:sz="4" w:space="0" w:color="auto"/>
      </w:pBdr>
      <w:shd w:val="clear" w:color="auto" w:fill="FFFFFF"/>
      <w:spacing w:before="100" w:beforeAutospacing="1" w:after="100" w:afterAutospacing="1"/>
    </w:pPr>
  </w:style>
  <w:style w:type="paragraph" w:customStyle="1" w:styleId="xl59">
    <w:name w:val="xl59"/>
    <w:basedOn w:val="Normln"/>
    <w:rsid w:val="00A30E20"/>
    <w:pPr>
      <w:pBdr>
        <w:left w:val="single" w:sz="4" w:space="0" w:color="auto"/>
        <w:bottom w:val="single" w:sz="8" w:space="0" w:color="auto"/>
        <w:right w:val="single" w:sz="4" w:space="0" w:color="auto"/>
      </w:pBdr>
      <w:shd w:val="clear" w:color="auto" w:fill="FFFFFF"/>
      <w:spacing w:before="100" w:beforeAutospacing="1" w:after="100" w:afterAutospacing="1"/>
    </w:pPr>
  </w:style>
  <w:style w:type="paragraph" w:customStyle="1" w:styleId="xl60">
    <w:name w:val="xl60"/>
    <w:basedOn w:val="Normln"/>
    <w:rsid w:val="00A30E20"/>
    <w:pPr>
      <w:pBdr>
        <w:left w:val="single" w:sz="4" w:space="0" w:color="auto"/>
        <w:right w:val="single" w:sz="4" w:space="0" w:color="auto"/>
      </w:pBdr>
      <w:spacing w:before="100" w:beforeAutospacing="1" w:after="100" w:afterAutospacing="1"/>
      <w:jc w:val="center"/>
    </w:pPr>
  </w:style>
  <w:style w:type="paragraph" w:customStyle="1" w:styleId="xl61">
    <w:name w:val="xl61"/>
    <w:basedOn w:val="Normln"/>
    <w:rsid w:val="00A30E20"/>
    <w:pPr>
      <w:pBdr>
        <w:left w:val="single" w:sz="4" w:space="0" w:color="auto"/>
        <w:right w:val="single" w:sz="4" w:space="0" w:color="auto"/>
      </w:pBdr>
      <w:spacing w:before="100" w:beforeAutospacing="1" w:after="100" w:afterAutospacing="1"/>
    </w:pPr>
  </w:style>
  <w:style w:type="paragraph" w:customStyle="1" w:styleId="xl63">
    <w:name w:val="xl63"/>
    <w:basedOn w:val="Normln"/>
    <w:rsid w:val="00A30E20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b/>
      <w:bCs/>
      <w:sz w:val="16"/>
      <w:szCs w:val="16"/>
    </w:rPr>
  </w:style>
  <w:style w:type="paragraph" w:customStyle="1" w:styleId="xl64">
    <w:name w:val="xl64"/>
    <w:basedOn w:val="Normln"/>
    <w:rsid w:val="00A30E20"/>
    <w:pPr>
      <w:pBdr>
        <w:top w:val="single" w:sz="8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</w:pPr>
  </w:style>
  <w:style w:type="paragraph" w:customStyle="1" w:styleId="xl65">
    <w:name w:val="xl65"/>
    <w:basedOn w:val="Normln"/>
    <w:rsid w:val="00A30E20"/>
    <w:pPr>
      <w:pBdr>
        <w:top w:val="single" w:sz="8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  <w:jc w:val="center"/>
    </w:pPr>
  </w:style>
  <w:style w:type="paragraph" w:customStyle="1" w:styleId="xl66">
    <w:name w:val="xl66"/>
    <w:basedOn w:val="Normln"/>
    <w:rsid w:val="00A30E20"/>
    <w:pPr>
      <w:pBdr>
        <w:top w:val="single" w:sz="8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  <w:jc w:val="right"/>
    </w:pPr>
  </w:style>
  <w:style w:type="paragraph" w:customStyle="1" w:styleId="xl67">
    <w:name w:val="xl67"/>
    <w:basedOn w:val="Normln"/>
    <w:rsid w:val="00A30E2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b/>
      <w:bCs/>
      <w:sz w:val="16"/>
      <w:szCs w:val="16"/>
    </w:rPr>
  </w:style>
  <w:style w:type="paragraph" w:customStyle="1" w:styleId="xl68">
    <w:name w:val="xl68"/>
    <w:basedOn w:val="Normln"/>
    <w:rsid w:val="00A30E2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</w:style>
  <w:style w:type="paragraph" w:customStyle="1" w:styleId="xl69">
    <w:name w:val="xl69"/>
    <w:basedOn w:val="Normln"/>
    <w:rsid w:val="00A30E20"/>
    <w:pPr>
      <w:pBdr>
        <w:top w:val="single" w:sz="4" w:space="0" w:color="auto"/>
        <w:left w:val="single" w:sz="4" w:space="0" w:color="auto"/>
        <w:bottom w:val="single" w:sz="4" w:space="0" w:color="auto"/>
      </w:pBdr>
      <w:spacing w:before="100" w:beforeAutospacing="1" w:after="100" w:afterAutospacing="1"/>
    </w:pPr>
  </w:style>
  <w:style w:type="paragraph" w:customStyle="1" w:styleId="xl70">
    <w:name w:val="xl70"/>
    <w:basedOn w:val="Normln"/>
    <w:rsid w:val="00A30E20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</w:style>
  <w:style w:type="paragraph" w:customStyle="1" w:styleId="xl71">
    <w:name w:val="xl71"/>
    <w:basedOn w:val="Normln"/>
    <w:rsid w:val="00A30E20"/>
    <w:pPr>
      <w:pBdr>
        <w:left w:val="single" w:sz="4" w:space="0" w:color="auto"/>
        <w:bottom w:val="single" w:sz="4" w:space="0" w:color="auto"/>
      </w:pBdr>
      <w:spacing w:before="100" w:beforeAutospacing="1" w:after="100" w:afterAutospacing="1"/>
    </w:pPr>
  </w:style>
  <w:style w:type="paragraph" w:customStyle="1" w:styleId="xl72">
    <w:name w:val="xl72"/>
    <w:basedOn w:val="Normln"/>
    <w:rsid w:val="00A30E20"/>
    <w:pPr>
      <w:pBdr>
        <w:top w:val="single" w:sz="4" w:space="0" w:color="auto"/>
        <w:left w:val="single" w:sz="4" w:space="0" w:color="auto"/>
        <w:bottom w:val="single" w:sz="4" w:space="0" w:color="auto"/>
      </w:pBdr>
      <w:spacing w:before="100" w:beforeAutospacing="1" w:after="100" w:afterAutospacing="1"/>
    </w:pPr>
  </w:style>
  <w:style w:type="paragraph" w:customStyle="1" w:styleId="xl73">
    <w:name w:val="xl73"/>
    <w:basedOn w:val="Normln"/>
    <w:rsid w:val="00A30E20"/>
    <w:pPr>
      <w:pBdr>
        <w:top w:val="single" w:sz="4" w:space="0" w:color="auto"/>
        <w:left w:val="single" w:sz="4" w:space="0" w:color="auto"/>
      </w:pBdr>
      <w:spacing w:before="100" w:beforeAutospacing="1" w:after="100" w:afterAutospacing="1"/>
    </w:pPr>
  </w:style>
  <w:style w:type="paragraph" w:customStyle="1" w:styleId="xl74">
    <w:name w:val="xl74"/>
    <w:basedOn w:val="Normln"/>
    <w:rsid w:val="00A30E20"/>
    <w:pPr>
      <w:pBdr>
        <w:top w:val="single" w:sz="8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</w:pPr>
    <w:rPr>
      <w:b/>
      <w:bCs/>
    </w:rPr>
  </w:style>
  <w:style w:type="paragraph" w:customStyle="1" w:styleId="xl75">
    <w:name w:val="xl75"/>
    <w:basedOn w:val="Normln"/>
    <w:rsid w:val="00A30E20"/>
    <w:pPr>
      <w:pBdr>
        <w:left w:val="single" w:sz="4" w:space="0" w:color="auto"/>
        <w:right w:val="single" w:sz="4" w:space="0" w:color="auto"/>
      </w:pBdr>
      <w:spacing w:before="100" w:beforeAutospacing="1" w:after="100" w:afterAutospacing="1"/>
    </w:pPr>
    <w:rPr>
      <w:b/>
      <w:bCs/>
    </w:rPr>
  </w:style>
  <w:style w:type="paragraph" w:customStyle="1" w:styleId="xl76">
    <w:name w:val="xl76"/>
    <w:basedOn w:val="Normln"/>
    <w:rsid w:val="00A30E20"/>
    <w:pPr>
      <w:pBdr>
        <w:left w:val="single" w:sz="4" w:space="0" w:color="auto"/>
        <w:bottom w:val="single" w:sz="4" w:space="0" w:color="auto"/>
      </w:pBdr>
      <w:spacing w:before="100" w:beforeAutospacing="1" w:after="100" w:afterAutospacing="1"/>
    </w:pPr>
  </w:style>
  <w:style w:type="paragraph" w:customStyle="1" w:styleId="xl77">
    <w:name w:val="xl77"/>
    <w:basedOn w:val="Normln"/>
    <w:rsid w:val="00A30E20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</w:style>
  <w:style w:type="paragraph" w:customStyle="1" w:styleId="xl78">
    <w:name w:val="xl78"/>
    <w:basedOn w:val="Normln"/>
    <w:rsid w:val="00A30E2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</w:style>
  <w:style w:type="paragraph" w:customStyle="1" w:styleId="xl80">
    <w:name w:val="xl80"/>
    <w:basedOn w:val="Normln"/>
    <w:rsid w:val="00A30E20"/>
    <w:pPr>
      <w:pBdr>
        <w:top w:val="single" w:sz="8" w:space="0" w:color="auto"/>
        <w:left w:val="single" w:sz="4" w:space="0" w:color="auto"/>
        <w:bottom w:val="single" w:sz="8" w:space="0" w:color="auto"/>
      </w:pBdr>
      <w:spacing w:before="100" w:beforeAutospacing="1" w:after="100" w:afterAutospacing="1"/>
      <w:jc w:val="center"/>
    </w:pPr>
    <w:rPr>
      <w:b/>
      <w:bCs/>
    </w:rPr>
  </w:style>
  <w:style w:type="paragraph" w:customStyle="1" w:styleId="xl81">
    <w:name w:val="xl81"/>
    <w:basedOn w:val="Normln"/>
    <w:rsid w:val="00A30E20"/>
    <w:pPr>
      <w:pBdr>
        <w:top w:val="single" w:sz="8" w:space="0" w:color="auto"/>
        <w:left w:val="single" w:sz="4" w:space="0" w:color="auto"/>
        <w:right w:val="single" w:sz="4" w:space="0" w:color="auto"/>
      </w:pBdr>
      <w:spacing w:before="100" w:beforeAutospacing="1" w:after="100" w:afterAutospacing="1"/>
    </w:pPr>
  </w:style>
  <w:style w:type="paragraph" w:customStyle="1" w:styleId="xl82">
    <w:name w:val="xl82"/>
    <w:basedOn w:val="Normln"/>
    <w:rsid w:val="00A30E20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</w:style>
  <w:style w:type="paragraph" w:customStyle="1" w:styleId="xl83">
    <w:name w:val="xl83"/>
    <w:basedOn w:val="Normln"/>
    <w:rsid w:val="00A30E20"/>
    <w:pPr>
      <w:pBdr>
        <w:left w:val="single" w:sz="4" w:space="0" w:color="auto"/>
        <w:right w:val="single" w:sz="4" w:space="0" w:color="auto"/>
      </w:pBdr>
      <w:spacing w:before="100" w:beforeAutospacing="1" w:after="100" w:afterAutospacing="1"/>
    </w:pPr>
  </w:style>
  <w:style w:type="paragraph" w:customStyle="1" w:styleId="xl84">
    <w:name w:val="xl84"/>
    <w:basedOn w:val="Normln"/>
    <w:rsid w:val="00A30E20"/>
    <w:pPr>
      <w:pBdr>
        <w:left w:val="single" w:sz="4" w:space="0" w:color="auto"/>
        <w:bottom w:val="single" w:sz="4" w:space="0" w:color="auto"/>
      </w:pBdr>
      <w:spacing w:before="100" w:beforeAutospacing="1" w:after="100" w:afterAutospacing="1"/>
    </w:pPr>
  </w:style>
  <w:style w:type="paragraph" w:customStyle="1" w:styleId="xl85">
    <w:name w:val="xl85"/>
    <w:basedOn w:val="Normln"/>
    <w:rsid w:val="00A30E20"/>
    <w:pPr>
      <w:pBdr>
        <w:top w:val="single" w:sz="4" w:space="0" w:color="auto"/>
        <w:left w:val="single" w:sz="4" w:space="0" w:color="auto"/>
        <w:bottom w:val="single" w:sz="4" w:space="0" w:color="auto"/>
      </w:pBdr>
      <w:spacing w:before="100" w:beforeAutospacing="1" w:after="100" w:afterAutospacing="1"/>
    </w:pPr>
  </w:style>
  <w:style w:type="paragraph" w:customStyle="1" w:styleId="xl86">
    <w:name w:val="xl86"/>
    <w:basedOn w:val="Normln"/>
    <w:rsid w:val="00A30E20"/>
    <w:pPr>
      <w:pBdr>
        <w:left w:val="single" w:sz="4" w:space="0" w:color="auto"/>
        <w:bottom w:val="single" w:sz="8" w:space="0" w:color="auto"/>
        <w:right w:val="single" w:sz="4" w:space="0" w:color="auto"/>
      </w:pBdr>
      <w:shd w:val="clear" w:color="auto" w:fill="FFFFFF"/>
      <w:spacing w:before="100" w:beforeAutospacing="1" w:after="100" w:afterAutospacing="1"/>
    </w:pPr>
  </w:style>
  <w:style w:type="paragraph" w:customStyle="1" w:styleId="xl87">
    <w:name w:val="xl87"/>
    <w:basedOn w:val="Normln"/>
    <w:rsid w:val="00A30E20"/>
    <w:pPr>
      <w:pBdr>
        <w:top w:val="single" w:sz="4" w:space="0" w:color="auto"/>
        <w:left w:val="single" w:sz="4" w:space="0" w:color="auto"/>
        <w:bottom w:val="single" w:sz="4" w:space="0" w:color="auto"/>
      </w:pBdr>
      <w:spacing w:before="100" w:beforeAutospacing="1" w:after="100" w:afterAutospacing="1"/>
    </w:pPr>
  </w:style>
  <w:style w:type="paragraph" w:customStyle="1" w:styleId="xl88">
    <w:name w:val="xl88"/>
    <w:basedOn w:val="Normln"/>
    <w:rsid w:val="00A30E20"/>
    <w:pPr>
      <w:pBdr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</w:style>
  <w:style w:type="paragraph" w:styleId="Zkladntextodsazen3">
    <w:name w:val="Body Text Indent 3"/>
    <w:basedOn w:val="Normln"/>
    <w:link w:val="Zkladntextodsazen3Char"/>
    <w:rsid w:val="00A30E20"/>
    <w:pPr>
      <w:ind w:left="426" w:hanging="426"/>
    </w:pPr>
    <w:rPr>
      <w:color w:val="000000"/>
      <w:szCs w:val="20"/>
    </w:rPr>
  </w:style>
  <w:style w:type="paragraph" w:styleId="Nzev">
    <w:name w:val="Title"/>
    <w:basedOn w:val="Normln"/>
    <w:link w:val="NzevChar"/>
    <w:qFormat/>
    <w:rsid w:val="000E0A6C"/>
    <w:pPr>
      <w:jc w:val="center"/>
      <w:outlineLvl w:val="0"/>
    </w:pPr>
    <w:rPr>
      <w:b/>
      <w:color w:val="000000"/>
      <w:sz w:val="24"/>
      <w:szCs w:val="20"/>
    </w:rPr>
  </w:style>
  <w:style w:type="paragraph" w:styleId="Zkladntext">
    <w:name w:val="Body Text"/>
    <w:basedOn w:val="Normln"/>
    <w:link w:val="ZkladntextChar"/>
    <w:qFormat/>
    <w:rsid w:val="00A30E20"/>
    <w:pPr>
      <w:overflowPunct w:val="0"/>
      <w:autoSpaceDE w:val="0"/>
      <w:autoSpaceDN w:val="0"/>
      <w:adjustRightInd w:val="0"/>
      <w:textAlignment w:val="baseline"/>
    </w:pPr>
    <w:rPr>
      <w:b/>
      <w:i/>
      <w:szCs w:val="20"/>
    </w:rPr>
  </w:style>
  <w:style w:type="paragraph" w:styleId="Zkladntextodsazen">
    <w:name w:val="Body Text Indent"/>
    <w:basedOn w:val="Normln"/>
    <w:link w:val="ZkladntextodsazenChar"/>
    <w:rsid w:val="00A30E20"/>
    <w:pPr>
      <w:spacing w:line="360" w:lineRule="auto"/>
      <w:ind w:firstLine="708"/>
    </w:pPr>
    <w:rPr>
      <w:szCs w:val="20"/>
    </w:rPr>
  </w:style>
  <w:style w:type="paragraph" w:styleId="Zkladntext2">
    <w:name w:val="Body Text 2"/>
    <w:basedOn w:val="Normln"/>
    <w:link w:val="Zkladntext2Char"/>
    <w:rsid w:val="00A30E20"/>
    <w:pPr>
      <w:overflowPunct w:val="0"/>
      <w:autoSpaceDE w:val="0"/>
      <w:autoSpaceDN w:val="0"/>
      <w:adjustRightInd w:val="0"/>
      <w:textAlignment w:val="baseline"/>
    </w:pPr>
    <w:rPr>
      <w:i/>
      <w:szCs w:val="20"/>
    </w:rPr>
  </w:style>
  <w:style w:type="paragraph" w:styleId="Zpat">
    <w:name w:val="footer"/>
    <w:basedOn w:val="Normln"/>
    <w:link w:val="ZpatChar"/>
    <w:uiPriority w:val="99"/>
    <w:rsid w:val="00A30E20"/>
    <w:pPr>
      <w:tabs>
        <w:tab w:val="center" w:pos="4536"/>
        <w:tab w:val="right" w:pos="9072"/>
      </w:tabs>
    </w:pPr>
    <w:rPr>
      <w:sz w:val="20"/>
      <w:szCs w:val="20"/>
    </w:rPr>
  </w:style>
  <w:style w:type="paragraph" w:customStyle="1" w:styleId="xl22">
    <w:name w:val="xl22"/>
    <w:basedOn w:val="Normln"/>
    <w:rsid w:val="00A30E2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</w:style>
  <w:style w:type="paragraph" w:customStyle="1" w:styleId="xl23">
    <w:name w:val="xl23"/>
    <w:basedOn w:val="Normln"/>
    <w:rsid w:val="00A30E20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</w:style>
  <w:style w:type="paragraph" w:customStyle="1" w:styleId="xl37">
    <w:name w:val="xl37"/>
    <w:basedOn w:val="Normln"/>
    <w:rsid w:val="00A30E2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  <w:rPr>
      <w:b/>
      <w:bCs/>
    </w:rPr>
  </w:style>
  <w:style w:type="paragraph" w:customStyle="1" w:styleId="xl62">
    <w:name w:val="xl62"/>
    <w:basedOn w:val="Normln"/>
    <w:rsid w:val="00A30E2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</w:pPr>
  </w:style>
  <w:style w:type="paragraph" w:customStyle="1" w:styleId="xl79">
    <w:name w:val="xl79"/>
    <w:basedOn w:val="Normln"/>
    <w:rsid w:val="00A30E20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</w:pPr>
  </w:style>
  <w:style w:type="paragraph" w:customStyle="1" w:styleId="xl89">
    <w:name w:val="xl89"/>
    <w:basedOn w:val="Normln"/>
    <w:rsid w:val="00A30E20"/>
    <w:pPr>
      <w:pBdr>
        <w:top w:val="single" w:sz="8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right"/>
    </w:pPr>
    <w:rPr>
      <w:sz w:val="16"/>
      <w:szCs w:val="16"/>
    </w:rPr>
  </w:style>
  <w:style w:type="paragraph" w:customStyle="1" w:styleId="xl90">
    <w:name w:val="xl90"/>
    <w:basedOn w:val="Normln"/>
    <w:rsid w:val="00A30E20"/>
    <w:pPr>
      <w:pBdr>
        <w:top w:val="single" w:sz="4" w:space="0" w:color="auto"/>
        <w:left w:val="single" w:sz="4" w:space="0" w:color="auto"/>
        <w:bottom w:val="single" w:sz="4" w:space="0" w:color="auto"/>
      </w:pBdr>
      <w:spacing w:before="100" w:beforeAutospacing="1" w:after="100" w:afterAutospacing="1"/>
    </w:pPr>
    <w:rPr>
      <w:b/>
      <w:bCs/>
    </w:rPr>
  </w:style>
  <w:style w:type="paragraph" w:customStyle="1" w:styleId="xl91">
    <w:name w:val="xl91"/>
    <w:basedOn w:val="Normln"/>
    <w:rsid w:val="00A30E20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right"/>
    </w:pPr>
    <w:rPr>
      <w:sz w:val="16"/>
      <w:szCs w:val="16"/>
    </w:rPr>
  </w:style>
  <w:style w:type="paragraph" w:customStyle="1" w:styleId="xl92">
    <w:name w:val="xl92"/>
    <w:basedOn w:val="Normln"/>
    <w:rsid w:val="00A30E20"/>
    <w:pPr>
      <w:spacing w:before="100" w:beforeAutospacing="1" w:after="100" w:afterAutospacing="1"/>
    </w:pPr>
    <w:rPr>
      <w:b/>
      <w:bCs/>
    </w:rPr>
  </w:style>
  <w:style w:type="paragraph" w:customStyle="1" w:styleId="xl93">
    <w:name w:val="xl93"/>
    <w:basedOn w:val="Normln"/>
    <w:rsid w:val="00A30E20"/>
    <w:pPr>
      <w:spacing w:before="100" w:beforeAutospacing="1" w:after="100" w:afterAutospacing="1"/>
      <w:jc w:val="right"/>
    </w:pPr>
    <w:rPr>
      <w:sz w:val="16"/>
      <w:szCs w:val="16"/>
    </w:rPr>
  </w:style>
  <w:style w:type="paragraph" w:customStyle="1" w:styleId="xl94">
    <w:name w:val="xl94"/>
    <w:basedOn w:val="Normln"/>
    <w:rsid w:val="00A30E20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right"/>
    </w:pPr>
    <w:rPr>
      <w:sz w:val="16"/>
      <w:szCs w:val="16"/>
    </w:rPr>
  </w:style>
  <w:style w:type="paragraph" w:customStyle="1" w:styleId="xl95">
    <w:name w:val="xl95"/>
    <w:basedOn w:val="Normln"/>
    <w:rsid w:val="00A30E20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/>
      <w:jc w:val="right"/>
    </w:pPr>
    <w:rPr>
      <w:sz w:val="16"/>
      <w:szCs w:val="16"/>
    </w:rPr>
  </w:style>
  <w:style w:type="paragraph" w:customStyle="1" w:styleId="xl96">
    <w:name w:val="xl96"/>
    <w:basedOn w:val="Normln"/>
    <w:rsid w:val="00A30E20"/>
    <w:pPr>
      <w:pBdr>
        <w:top w:val="single" w:sz="4" w:space="0" w:color="auto"/>
        <w:left w:val="single" w:sz="4" w:space="0" w:color="auto"/>
        <w:bottom w:val="single" w:sz="8" w:space="0" w:color="auto"/>
        <w:right w:val="single" w:sz="4" w:space="0" w:color="auto"/>
      </w:pBdr>
      <w:spacing w:before="100" w:beforeAutospacing="1" w:after="100" w:afterAutospacing="1"/>
      <w:jc w:val="right"/>
    </w:pPr>
    <w:rPr>
      <w:sz w:val="16"/>
      <w:szCs w:val="16"/>
    </w:rPr>
  </w:style>
  <w:style w:type="character" w:styleId="slostrnky">
    <w:name w:val="page number"/>
    <w:basedOn w:val="Standardnpsmoodstavce"/>
    <w:rsid w:val="00A30E20"/>
  </w:style>
  <w:style w:type="paragraph" w:styleId="Zkladntext3">
    <w:name w:val="Body Text 3"/>
    <w:basedOn w:val="Normln"/>
    <w:link w:val="Zkladntext3Char"/>
    <w:rsid w:val="00A30E20"/>
    <w:pPr>
      <w:jc w:val="center"/>
    </w:pPr>
    <w:rPr>
      <w:b/>
      <w:bCs/>
      <w:sz w:val="52"/>
    </w:rPr>
  </w:style>
  <w:style w:type="paragraph" w:styleId="Zhlav">
    <w:name w:val="header"/>
    <w:basedOn w:val="Normln"/>
    <w:link w:val="ZhlavChar"/>
    <w:rsid w:val="00A30E20"/>
    <w:pPr>
      <w:tabs>
        <w:tab w:val="center" w:pos="4536"/>
        <w:tab w:val="right" w:pos="9072"/>
      </w:tabs>
    </w:pPr>
  </w:style>
  <w:style w:type="paragraph" w:customStyle="1" w:styleId="Rozvrendokumentu1">
    <w:name w:val="Rozvržení dokumentu1"/>
    <w:basedOn w:val="Normln"/>
    <w:semiHidden/>
    <w:rsid w:val="00A30E20"/>
    <w:pPr>
      <w:shd w:val="clear" w:color="auto" w:fill="000080"/>
    </w:pPr>
    <w:rPr>
      <w:rFonts w:ascii="Tahoma" w:hAnsi="Tahoma" w:cs="Tahoma"/>
    </w:rPr>
  </w:style>
  <w:style w:type="character" w:styleId="Hypertextovodkaz">
    <w:name w:val="Hyperlink"/>
    <w:rsid w:val="00A30E20"/>
    <w:rPr>
      <w:color w:val="0000FF"/>
      <w:u w:val="single"/>
    </w:rPr>
  </w:style>
  <w:style w:type="character" w:styleId="Siln">
    <w:name w:val="Strong"/>
    <w:qFormat/>
    <w:rsid w:val="006221D5"/>
    <w:rPr>
      <w:b/>
      <w:bCs/>
    </w:rPr>
  </w:style>
  <w:style w:type="paragraph" w:styleId="Bezmezer">
    <w:name w:val="No Spacing"/>
    <w:uiPriority w:val="1"/>
    <w:qFormat/>
    <w:rsid w:val="006221D5"/>
    <w:pPr>
      <w:widowControl w:val="0"/>
      <w:suppressAutoHyphens/>
    </w:pPr>
    <w:rPr>
      <w:rFonts w:eastAsia="Lucida Sans Unicode"/>
      <w:sz w:val="24"/>
      <w:szCs w:val="24"/>
    </w:rPr>
  </w:style>
  <w:style w:type="paragraph" w:styleId="Odstavecseseznamem">
    <w:name w:val="List Paragraph"/>
    <w:basedOn w:val="Normln"/>
    <w:uiPriority w:val="34"/>
    <w:qFormat/>
    <w:rsid w:val="006221D5"/>
    <w:pPr>
      <w:widowControl w:val="0"/>
      <w:suppressAutoHyphens/>
      <w:ind w:left="720"/>
    </w:pPr>
    <w:rPr>
      <w:rFonts w:eastAsia="Lucida Sans Unicode"/>
      <w:lang w:eastAsia="en-US"/>
    </w:rPr>
  </w:style>
  <w:style w:type="character" w:customStyle="1" w:styleId="ZkladntextChar">
    <w:name w:val="Základní text Char"/>
    <w:link w:val="Zkladntext"/>
    <w:rsid w:val="00192E89"/>
    <w:rPr>
      <w:b/>
      <w:i/>
      <w:sz w:val="24"/>
    </w:rPr>
  </w:style>
  <w:style w:type="paragraph" w:styleId="Prosttext">
    <w:name w:val="Plain Text"/>
    <w:basedOn w:val="Normln"/>
    <w:link w:val="ProsttextChar"/>
    <w:uiPriority w:val="99"/>
    <w:unhideWhenUsed/>
    <w:rsid w:val="00574F64"/>
    <w:rPr>
      <w:rFonts w:ascii="Calibri" w:eastAsia="Calibri" w:hAnsi="Calibri"/>
      <w:szCs w:val="22"/>
      <w:lang w:eastAsia="en-US"/>
    </w:rPr>
  </w:style>
  <w:style w:type="character" w:customStyle="1" w:styleId="ProsttextChar">
    <w:name w:val="Prostý text Char"/>
    <w:link w:val="Prosttext"/>
    <w:uiPriority w:val="99"/>
    <w:rsid w:val="00574F64"/>
    <w:rPr>
      <w:rFonts w:ascii="Calibri" w:eastAsia="Calibri" w:hAnsi="Calibri"/>
      <w:sz w:val="22"/>
      <w:szCs w:val="22"/>
      <w:lang w:eastAsia="en-US"/>
    </w:rPr>
  </w:style>
  <w:style w:type="character" w:customStyle="1" w:styleId="ZpatChar">
    <w:name w:val="Zápatí Char"/>
    <w:basedOn w:val="Standardnpsmoodstavce"/>
    <w:link w:val="Zpat"/>
    <w:uiPriority w:val="99"/>
    <w:rsid w:val="00D34AF8"/>
  </w:style>
  <w:style w:type="character" w:customStyle="1" w:styleId="NzevChar">
    <w:name w:val="Název Char"/>
    <w:link w:val="Nzev"/>
    <w:rsid w:val="000E0A6C"/>
    <w:rPr>
      <w:rFonts w:ascii="Arial" w:hAnsi="Arial"/>
      <w:b/>
      <w:color w:val="000000"/>
      <w:sz w:val="24"/>
    </w:rPr>
  </w:style>
  <w:style w:type="character" w:styleId="Odkaznakoment">
    <w:name w:val="annotation reference"/>
    <w:uiPriority w:val="99"/>
    <w:rsid w:val="00B35E68"/>
    <w:rPr>
      <w:sz w:val="16"/>
      <w:szCs w:val="16"/>
    </w:rPr>
  </w:style>
  <w:style w:type="paragraph" w:styleId="Textkomente">
    <w:name w:val="annotation text"/>
    <w:basedOn w:val="Normln"/>
    <w:link w:val="TextkomenteChar"/>
    <w:uiPriority w:val="99"/>
    <w:rsid w:val="00B35E68"/>
    <w:rPr>
      <w:sz w:val="20"/>
      <w:szCs w:val="20"/>
    </w:rPr>
  </w:style>
  <w:style w:type="character" w:customStyle="1" w:styleId="TextkomenteChar">
    <w:name w:val="Text komentáře Char"/>
    <w:basedOn w:val="Standardnpsmoodstavce"/>
    <w:link w:val="Textkomente"/>
    <w:uiPriority w:val="99"/>
    <w:rsid w:val="00B35E68"/>
  </w:style>
  <w:style w:type="paragraph" w:styleId="Pedmtkomente">
    <w:name w:val="annotation subject"/>
    <w:basedOn w:val="Textkomente"/>
    <w:next w:val="Textkomente"/>
    <w:link w:val="PedmtkomenteChar"/>
    <w:uiPriority w:val="99"/>
    <w:rsid w:val="00B35E68"/>
    <w:rPr>
      <w:b/>
      <w:bCs/>
    </w:rPr>
  </w:style>
  <w:style w:type="character" w:customStyle="1" w:styleId="PedmtkomenteChar">
    <w:name w:val="Předmět komentáře Char"/>
    <w:link w:val="Pedmtkomente"/>
    <w:uiPriority w:val="99"/>
    <w:rsid w:val="00B35E68"/>
    <w:rPr>
      <w:b/>
      <w:bCs/>
    </w:rPr>
  </w:style>
  <w:style w:type="paragraph" w:styleId="Textbubliny">
    <w:name w:val="Balloon Text"/>
    <w:basedOn w:val="Normln"/>
    <w:link w:val="TextbublinyChar"/>
    <w:uiPriority w:val="99"/>
    <w:rsid w:val="00B35E68"/>
    <w:rPr>
      <w:rFonts w:ascii="Tahoma" w:hAnsi="Tahoma"/>
      <w:sz w:val="16"/>
      <w:szCs w:val="16"/>
    </w:rPr>
  </w:style>
  <w:style w:type="character" w:customStyle="1" w:styleId="TextbublinyChar">
    <w:name w:val="Text bubliny Char"/>
    <w:link w:val="Textbubliny"/>
    <w:uiPriority w:val="99"/>
    <w:rsid w:val="00B35E68"/>
    <w:rPr>
      <w:rFonts w:ascii="Tahoma" w:hAnsi="Tahoma" w:cs="Tahoma"/>
      <w:sz w:val="16"/>
      <w:szCs w:val="16"/>
    </w:rPr>
  </w:style>
  <w:style w:type="paragraph" w:customStyle="1" w:styleId="TSlneksmlouvy">
    <w:name w:val="TS Článek smlouvy"/>
    <w:basedOn w:val="Normln"/>
    <w:next w:val="Normln"/>
    <w:link w:val="TSlneksmlouvyChar"/>
    <w:rsid w:val="008C45CD"/>
    <w:pPr>
      <w:keepNext/>
      <w:suppressAutoHyphens/>
      <w:spacing w:before="480" w:after="240" w:line="280" w:lineRule="exact"/>
      <w:jc w:val="center"/>
      <w:outlineLvl w:val="0"/>
    </w:pPr>
    <w:rPr>
      <w:b/>
      <w:u w:val="single"/>
      <w:lang w:eastAsia="en-US"/>
    </w:rPr>
  </w:style>
  <w:style w:type="character" w:customStyle="1" w:styleId="TSlneksmlouvyChar">
    <w:name w:val="TS Článek smlouvy Char"/>
    <w:link w:val="TSlneksmlouvy"/>
    <w:rsid w:val="008C45CD"/>
    <w:rPr>
      <w:rFonts w:ascii="Arial" w:hAnsi="Arial"/>
      <w:b/>
      <w:sz w:val="22"/>
      <w:szCs w:val="24"/>
      <w:u w:val="single"/>
      <w:lang w:eastAsia="en-US"/>
    </w:rPr>
  </w:style>
  <w:style w:type="paragraph" w:customStyle="1" w:styleId="TSTextlnkuslovan">
    <w:name w:val="TS Text článku číslovaný"/>
    <w:basedOn w:val="Normln"/>
    <w:rsid w:val="008C45CD"/>
    <w:pPr>
      <w:tabs>
        <w:tab w:val="num" w:pos="737"/>
      </w:tabs>
      <w:spacing w:line="280" w:lineRule="exact"/>
      <w:ind w:left="737" w:hanging="737"/>
    </w:pPr>
  </w:style>
  <w:style w:type="paragraph" w:styleId="Revize">
    <w:name w:val="Revision"/>
    <w:hidden/>
    <w:uiPriority w:val="99"/>
    <w:semiHidden/>
    <w:rsid w:val="00083A96"/>
    <w:rPr>
      <w:sz w:val="24"/>
      <w:szCs w:val="24"/>
    </w:rPr>
  </w:style>
  <w:style w:type="table" w:styleId="Mkatabulky">
    <w:name w:val="Table Grid"/>
    <w:basedOn w:val="Normlntabulka"/>
    <w:uiPriority w:val="59"/>
    <w:rsid w:val="0029141F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numbering" w:customStyle="1" w:styleId="Styl1">
    <w:name w:val="Styl1"/>
    <w:rsid w:val="006F6CFC"/>
    <w:pPr>
      <w:numPr>
        <w:numId w:val="2"/>
      </w:numPr>
    </w:pPr>
  </w:style>
  <w:style w:type="numbering" w:customStyle="1" w:styleId="Styl2">
    <w:name w:val="Styl2"/>
    <w:rsid w:val="00E15418"/>
    <w:pPr>
      <w:numPr>
        <w:numId w:val="3"/>
      </w:numPr>
    </w:pPr>
  </w:style>
  <w:style w:type="character" w:styleId="Odkazjemn">
    <w:name w:val="Subtle Reference"/>
    <w:uiPriority w:val="31"/>
    <w:qFormat/>
    <w:rsid w:val="004547C4"/>
    <w:rPr>
      <w:smallCaps/>
      <w:color w:val="C0504D"/>
      <w:u w:val="single"/>
    </w:rPr>
  </w:style>
  <w:style w:type="numbering" w:customStyle="1" w:styleId="Styl3">
    <w:name w:val="Styl3"/>
    <w:rsid w:val="00CF25BA"/>
    <w:pPr>
      <w:numPr>
        <w:numId w:val="4"/>
      </w:numPr>
    </w:pPr>
  </w:style>
  <w:style w:type="paragraph" w:styleId="slovanseznam3">
    <w:name w:val="List Number 3"/>
    <w:basedOn w:val="Normln"/>
    <w:rsid w:val="00EE4C47"/>
    <w:pPr>
      <w:numPr>
        <w:numId w:val="5"/>
      </w:numPr>
    </w:pPr>
  </w:style>
  <w:style w:type="numbering" w:customStyle="1" w:styleId="Styl4">
    <w:name w:val="Styl4"/>
    <w:rsid w:val="00EE4C47"/>
    <w:pPr>
      <w:numPr>
        <w:numId w:val="6"/>
      </w:numPr>
    </w:pPr>
  </w:style>
  <w:style w:type="numbering" w:customStyle="1" w:styleId="Styl5">
    <w:name w:val="Styl5"/>
    <w:rsid w:val="00EA5BF6"/>
    <w:pPr>
      <w:numPr>
        <w:numId w:val="7"/>
      </w:numPr>
    </w:pPr>
  </w:style>
  <w:style w:type="numbering" w:customStyle="1" w:styleId="Styl6">
    <w:name w:val="Styl6"/>
    <w:rsid w:val="00EA5BF6"/>
    <w:pPr>
      <w:numPr>
        <w:numId w:val="8"/>
      </w:numPr>
    </w:pPr>
  </w:style>
  <w:style w:type="numbering" w:customStyle="1" w:styleId="Styl7">
    <w:name w:val="Styl7"/>
    <w:rsid w:val="00EA5BF6"/>
    <w:pPr>
      <w:numPr>
        <w:numId w:val="9"/>
      </w:numPr>
    </w:pPr>
  </w:style>
  <w:style w:type="paragraph" w:styleId="Normlnweb">
    <w:name w:val="Normal (Web)"/>
    <w:basedOn w:val="Normln"/>
    <w:uiPriority w:val="99"/>
    <w:unhideWhenUsed/>
    <w:rsid w:val="00857463"/>
    <w:pPr>
      <w:spacing w:before="100" w:beforeAutospacing="1" w:after="100" w:afterAutospacing="1"/>
    </w:pPr>
  </w:style>
  <w:style w:type="numbering" w:customStyle="1" w:styleId="Bezseznamu1">
    <w:name w:val="Bez seznamu1"/>
    <w:next w:val="Bezseznamu"/>
    <w:uiPriority w:val="99"/>
    <w:semiHidden/>
    <w:unhideWhenUsed/>
    <w:rsid w:val="00AF35CF"/>
  </w:style>
  <w:style w:type="character" w:customStyle="1" w:styleId="Nadpis1Char">
    <w:name w:val="Nadpis 1 Char"/>
    <w:basedOn w:val="Standardnpsmoodstavce"/>
    <w:link w:val="Nadpis1"/>
    <w:rsid w:val="00AF35CF"/>
    <w:rPr>
      <w:bCs/>
      <w:sz w:val="28"/>
      <w:szCs w:val="36"/>
    </w:rPr>
  </w:style>
  <w:style w:type="table" w:customStyle="1" w:styleId="NormalTable0">
    <w:name w:val="Normal Table0"/>
    <w:uiPriority w:val="2"/>
    <w:semiHidden/>
    <w:unhideWhenUsed/>
    <w:qFormat/>
    <w:rsid w:val="00AF35CF"/>
    <w:pPr>
      <w:widowControl w:val="0"/>
    </w:pPr>
    <w:rPr>
      <w:rFonts w:asciiTheme="minorHAnsi" w:eastAsiaTheme="minorHAnsi" w:hAnsiTheme="minorHAnsi" w:cstheme="minorBidi"/>
      <w:sz w:val="22"/>
      <w:szCs w:val="22"/>
      <w:lang w:val="en-US" w:eastAsia="en-US"/>
    </w:rPr>
    <w:tblPr>
      <w:tblInd w:w="0" w:type="dxa"/>
      <w:tblCellMar>
        <w:top w:w="0" w:type="dxa"/>
        <w:left w:w="0" w:type="dxa"/>
        <w:bottom w:w="0" w:type="dxa"/>
        <w:right w:w="0" w:type="dxa"/>
      </w:tblCellMar>
    </w:tblPr>
  </w:style>
  <w:style w:type="paragraph" w:customStyle="1" w:styleId="TableParagraph">
    <w:name w:val="Table Paragraph"/>
    <w:basedOn w:val="Normln"/>
    <w:uiPriority w:val="1"/>
    <w:qFormat/>
    <w:rsid w:val="00AF35CF"/>
    <w:pPr>
      <w:widowControl w:val="0"/>
    </w:pPr>
    <w:rPr>
      <w:rFonts w:asciiTheme="minorHAnsi" w:eastAsiaTheme="minorHAnsi" w:hAnsiTheme="minorHAnsi" w:cstheme="minorBidi"/>
      <w:szCs w:val="22"/>
      <w:lang w:val="en-US" w:eastAsia="en-US"/>
    </w:rPr>
  </w:style>
  <w:style w:type="character" w:customStyle="1" w:styleId="Nadpis2Char">
    <w:name w:val="Nadpis 2 Char"/>
    <w:basedOn w:val="Standardnpsmoodstavce"/>
    <w:link w:val="Nadpis2"/>
    <w:rsid w:val="00AF35CF"/>
    <w:rPr>
      <w:b/>
      <w:sz w:val="24"/>
    </w:rPr>
  </w:style>
  <w:style w:type="character" w:customStyle="1" w:styleId="Poznmkapodarou">
    <w:name w:val="Poznámka pod čarou_"/>
    <w:basedOn w:val="Standardnpsmoodstavce"/>
    <w:link w:val="Poznmkapodarou0"/>
    <w:rsid w:val="00AF35CF"/>
    <w:rPr>
      <w:rFonts w:ascii="Calibri" w:eastAsia="Calibri" w:hAnsi="Calibri" w:cs="Calibri"/>
      <w:shd w:val="clear" w:color="auto" w:fill="FFFFFF"/>
    </w:rPr>
  </w:style>
  <w:style w:type="character" w:customStyle="1" w:styleId="Titulektabulky">
    <w:name w:val="Titulek tabulky_"/>
    <w:basedOn w:val="Standardnpsmoodstavce"/>
    <w:rsid w:val="00AF35CF"/>
    <w:rPr>
      <w:rFonts w:ascii="Calibri" w:eastAsia="Calibri" w:hAnsi="Calibri" w:cs="Calibri"/>
      <w:b/>
      <w:bCs/>
      <w:i w:val="0"/>
      <w:iCs w:val="0"/>
      <w:smallCaps w:val="0"/>
      <w:strike w:val="0"/>
      <w:sz w:val="20"/>
      <w:szCs w:val="20"/>
      <w:u w:val="none"/>
    </w:rPr>
  </w:style>
  <w:style w:type="character" w:customStyle="1" w:styleId="Titulektabulky0">
    <w:name w:val="Titulek tabulky"/>
    <w:basedOn w:val="Titulektabulky"/>
    <w:rsid w:val="00AF35CF"/>
    <w:rPr>
      <w:rFonts w:ascii="Calibri" w:eastAsia="Calibri" w:hAnsi="Calibri" w:cs="Calibri"/>
      <w:b/>
      <w:bCs/>
      <w:i w:val="0"/>
      <w:iCs w:val="0"/>
      <w:smallCaps w:val="0"/>
      <w:strike w:val="0"/>
      <w:color w:val="000000"/>
      <w:spacing w:val="0"/>
      <w:w w:val="100"/>
      <w:position w:val="0"/>
      <w:sz w:val="20"/>
      <w:szCs w:val="20"/>
      <w:u w:val="single"/>
      <w:lang w:val="cs-CZ" w:eastAsia="cs-CZ" w:bidi="cs-CZ"/>
    </w:rPr>
  </w:style>
  <w:style w:type="character" w:customStyle="1" w:styleId="Zkladntext0">
    <w:name w:val="Základní text_"/>
    <w:basedOn w:val="Standardnpsmoodstavce"/>
    <w:link w:val="Zkladntext20"/>
    <w:rsid w:val="00AF35CF"/>
    <w:rPr>
      <w:rFonts w:ascii="Calibri" w:eastAsia="Calibri" w:hAnsi="Calibri" w:cs="Calibri"/>
      <w:shd w:val="clear" w:color="auto" w:fill="FFFFFF"/>
    </w:rPr>
  </w:style>
  <w:style w:type="character" w:customStyle="1" w:styleId="Zkladntext1">
    <w:name w:val="Základní text1"/>
    <w:basedOn w:val="Zkladntext0"/>
    <w:rsid w:val="00AF35CF"/>
    <w:rPr>
      <w:rFonts w:ascii="Calibri" w:eastAsia="Calibri" w:hAnsi="Calibri" w:cs="Calibri"/>
      <w:color w:val="000000"/>
      <w:spacing w:val="0"/>
      <w:w w:val="100"/>
      <w:position w:val="0"/>
      <w:shd w:val="clear" w:color="auto" w:fill="FFFFFF"/>
      <w:lang w:val="cs-CZ" w:eastAsia="cs-CZ" w:bidi="cs-CZ"/>
    </w:rPr>
  </w:style>
  <w:style w:type="character" w:customStyle="1" w:styleId="Titulektabulky2">
    <w:name w:val="Titulek tabulky (2)_"/>
    <w:basedOn w:val="Standardnpsmoodstavce"/>
    <w:link w:val="Titulektabulky20"/>
    <w:rsid w:val="00AF35CF"/>
    <w:rPr>
      <w:rFonts w:ascii="Calibri" w:eastAsia="Calibri" w:hAnsi="Calibri" w:cs="Calibri"/>
      <w:shd w:val="clear" w:color="auto" w:fill="FFFFFF"/>
    </w:rPr>
  </w:style>
  <w:style w:type="paragraph" w:customStyle="1" w:styleId="Poznmkapodarou0">
    <w:name w:val="Poznámka pod čarou"/>
    <w:basedOn w:val="Normln"/>
    <w:link w:val="Poznmkapodarou"/>
    <w:rsid w:val="00AF35CF"/>
    <w:pPr>
      <w:widowControl w:val="0"/>
      <w:shd w:val="clear" w:color="auto" w:fill="FFFFFF"/>
      <w:spacing w:line="307" w:lineRule="exact"/>
      <w:ind w:hanging="320"/>
    </w:pPr>
    <w:rPr>
      <w:rFonts w:ascii="Calibri" w:eastAsia="Calibri" w:hAnsi="Calibri" w:cs="Calibri"/>
      <w:sz w:val="20"/>
      <w:szCs w:val="20"/>
    </w:rPr>
  </w:style>
  <w:style w:type="paragraph" w:customStyle="1" w:styleId="Zkladntext20">
    <w:name w:val="Základní text2"/>
    <w:basedOn w:val="Normln"/>
    <w:link w:val="Zkladntext0"/>
    <w:rsid w:val="00AF35CF"/>
    <w:pPr>
      <w:widowControl w:val="0"/>
      <w:shd w:val="clear" w:color="auto" w:fill="FFFFFF"/>
      <w:spacing w:before="300" w:line="312" w:lineRule="exact"/>
      <w:ind w:hanging="360"/>
    </w:pPr>
    <w:rPr>
      <w:rFonts w:ascii="Calibri" w:eastAsia="Calibri" w:hAnsi="Calibri" w:cs="Calibri"/>
      <w:sz w:val="20"/>
      <w:szCs w:val="20"/>
    </w:rPr>
  </w:style>
  <w:style w:type="paragraph" w:customStyle="1" w:styleId="Titulektabulky20">
    <w:name w:val="Titulek tabulky (2)"/>
    <w:basedOn w:val="Normln"/>
    <w:link w:val="Titulektabulky2"/>
    <w:rsid w:val="00AF35CF"/>
    <w:pPr>
      <w:widowControl w:val="0"/>
      <w:shd w:val="clear" w:color="auto" w:fill="FFFFFF"/>
      <w:spacing w:line="0" w:lineRule="atLeast"/>
    </w:pPr>
    <w:rPr>
      <w:rFonts w:ascii="Calibri" w:eastAsia="Calibri" w:hAnsi="Calibri" w:cs="Calibri"/>
      <w:sz w:val="20"/>
      <w:szCs w:val="20"/>
    </w:rPr>
  </w:style>
  <w:style w:type="paragraph" w:customStyle="1" w:styleId="l-L1">
    <w:name w:val="Čl. - L1"/>
    <w:basedOn w:val="Normln"/>
    <w:next w:val="Normln"/>
    <w:link w:val="l-L1Char"/>
    <w:qFormat/>
    <w:rsid w:val="006955B2"/>
    <w:pPr>
      <w:keepNext/>
      <w:numPr>
        <w:numId w:val="10"/>
      </w:numPr>
      <w:suppressAutoHyphens/>
      <w:ind w:firstLine="289"/>
      <w:jc w:val="center"/>
      <w:outlineLvl w:val="0"/>
    </w:pPr>
    <w:rPr>
      <w:b/>
      <w:u w:val="single"/>
      <w:lang w:eastAsia="en-US"/>
    </w:rPr>
  </w:style>
  <w:style w:type="character" w:customStyle="1" w:styleId="l-L1Char">
    <w:name w:val="Čl. - L1 Char"/>
    <w:link w:val="l-L1"/>
    <w:rsid w:val="006955B2"/>
    <w:rPr>
      <w:rFonts w:ascii="Arial" w:hAnsi="Arial"/>
      <w:b/>
      <w:sz w:val="22"/>
      <w:szCs w:val="24"/>
      <w:u w:val="single"/>
      <w:lang w:eastAsia="en-US"/>
    </w:rPr>
  </w:style>
  <w:style w:type="paragraph" w:customStyle="1" w:styleId="l-L2">
    <w:name w:val="Čl - L2"/>
    <w:basedOn w:val="Normln"/>
    <w:link w:val="l-L2Char"/>
    <w:qFormat/>
    <w:rsid w:val="00414B42"/>
  </w:style>
  <w:style w:type="character" w:customStyle="1" w:styleId="l-L2Char">
    <w:name w:val="Čl - L2 Char"/>
    <w:link w:val="l-L2"/>
    <w:rsid w:val="00414B42"/>
    <w:rPr>
      <w:rFonts w:ascii="Arial" w:hAnsi="Arial"/>
      <w:sz w:val="22"/>
      <w:szCs w:val="24"/>
    </w:rPr>
  </w:style>
  <w:style w:type="character" w:customStyle="1" w:styleId="Nadpis6Char">
    <w:name w:val="Nadpis 6 Char"/>
    <w:basedOn w:val="Standardnpsmoodstavce"/>
    <w:link w:val="Nadpis6"/>
    <w:rsid w:val="00026B9A"/>
    <w:rPr>
      <w:rFonts w:ascii="Cambria" w:hAnsi="Cambria"/>
      <w:i/>
      <w:iCs/>
      <w:color w:val="243F60"/>
      <w:sz w:val="22"/>
      <w:szCs w:val="24"/>
    </w:rPr>
  </w:style>
  <w:style w:type="character" w:customStyle="1" w:styleId="Nadpis7Char">
    <w:name w:val="Nadpis 7 Char"/>
    <w:basedOn w:val="Standardnpsmoodstavce"/>
    <w:link w:val="Nadpis7"/>
    <w:rsid w:val="00026B9A"/>
    <w:rPr>
      <w:rFonts w:ascii="Cambria" w:hAnsi="Cambria"/>
      <w:i/>
      <w:iCs/>
      <w:color w:val="404040"/>
      <w:sz w:val="22"/>
      <w:szCs w:val="24"/>
    </w:rPr>
  </w:style>
  <w:style w:type="character" w:customStyle="1" w:styleId="Nadpis8Char">
    <w:name w:val="Nadpis 8 Char"/>
    <w:basedOn w:val="Standardnpsmoodstavce"/>
    <w:link w:val="Nadpis8"/>
    <w:rsid w:val="00026B9A"/>
    <w:rPr>
      <w:rFonts w:ascii="Cambria" w:hAnsi="Cambria"/>
      <w:color w:val="404040"/>
    </w:rPr>
  </w:style>
  <w:style w:type="character" w:customStyle="1" w:styleId="Nadpis3Char">
    <w:name w:val="Nadpis 3 Char"/>
    <w:basedOn w:val="Standardnpsmoodstavce"/>
    <w:link w:val="Nadpis3"/>
    <w:rsid w:val="00026B9A"/>
    <w:rPr>
      <w:rFonts w:ascii="Arial" w:hAnsi="Arial"/>
      <w:sz w:val="28"/>
      <w:szCs w:val="24"/>
    </w:rPr>
  </w:style>
  <w:style w:type="character" w:customStyle="1" w:styleId="Nadpis4Char">
    <w:name w:val="Nadpis 4 Char"/>
    <w:basedOn w:val="Standardnpsmoodstavce"/>
    <w:link w:val="Nadpis4"/>
    <w:rsid w:val="00026B9A"/>
    <w:rPr>
      <w:rFonts w:ascii="Arial" w:hAnsi="Arial"/>
      <w:b/>
      <w:sz w:val="28"/>
      <w:szCs w:val="28"/>
    </w:rPr>
  </w:style>
  <w:style w:type="character" w:customStyle="1" w:styleId="Nadpis5Char">
    <w:name w:val="Nadpis 5 Char"/>
    <w:basedOn w:val="Standardnpsmoodstavce"/>
    <w:link w:val="Nadpis5"/>
    <w:rsid w:val="00026B9A"/>
    <w:rPr>
      <w:rFonts w:ascii="Arial" w:hAnsi="Arial"/>
      <w:b/>
      <w:bCs/>
      <w:sz w:val="22"/>
      <w:szCs w:val="24"/>
      <w:u w:val="single"/>
    </w:rPr>
  </w:style>
  <w:style w:type="character" w:customStyle="1" w:styleId="Nadpis9Char">
    <w:name w:val="Nadpis 9 Char"/>
    <w:basedOn w:val="Standardnpsmoodstavce"/>
    <w:link w:val="Nadpis9"/>
    <w:rsid w:val="00026B9A"/>
    <w:rPr>
      <w:rFonts w:ascii="Arial" w:hAnsi="Arial"/>
      <w:sz w:val="22"/>
    </w:rPr>
  </w:style>
  <w:style w:type="character" w:customStyle="1" w:styleId="ZkladntextodsazenChar">
    <w:name w:val="Základní text odsazený Char"/>
    <w:basedOn w:val="Standardnpsmoodstavce"/>
    <w:link w:val="Zkladntextodsazen"/>
    <w:rsid w:val="00026B9A"/>
    <w:rPr>
      <w:rFonts w:ascii="Arial" w:hAnsi="Arial"/>
      <w:sz w:val="22"/>
    </w:rPr>
  </w:style>
  <w:style w:type="character" w:customStyle="1" w:styleId="Zkladntext2Char">
    <w:name w:val="Základní text 2 Char"/>
    <w:basedOn w:val="Standardnpsmoodstavce"/>
    <w:link w:val="Zkladntext2"/>
    <w:rsid w:val="00026B9A"/>
    <w:rPr>
      <w:rFonts w:ascii="Arial" w:hAnsi="Arial"/>
      <w:i/>
      <w:sz w:val="22"/>
    </w:rPr>
  </w:style>
  <w:style w:type="paragraph" w:styleId="Zkladntextodsazen2">
    <w:name w:val="Body Text Indent 2"/>
    <w:basedOn w:val="Normln"/>
    <w:link w:val="Zkladntextodsazen2Char"/>
    <w:rsid w:val="00026B9A"/>
    <w:pPr>
      <w:spacing w:line="280" w:lineRule="exact"/>
      <w:ind w:left="284" w:hanging="284"/>
      <w:contextualSpacing w:val="0"/>
    </w:pPr>
    <w:rPr>
      <w:snapToGrid w:val="0"/>
      <w:szCs w:val="20"/>
    </w:rPr>
  </w:style>
  <w:style w:type="character" w:customStyle="1" w:styleId="Zkladntextodsazen2Char">
    <w:name w:val="Základní text odsazený 2 Char"/>
    <w:basedOn w:val="Standardnpsmoodstavce"/>
    <w:link w:val="Zkladntextodsazen2"/>
    <w:rsid w:val="00026B9A"/>
    <w:rPr>
      <w:rFonts w:ascii="Arial" w:hAnsi="Arial"/>
      <w:snapToGrid w:val="0"/>
      <w:sz w:val="22"/>
    </w:rPr>
  </w:style>
  <w:style w:type="character" w:customStyle="1" w:styleId="Zkladntext3Char">
    <w:name w:val="Základní text 3 Char"/>
    <w:basedOn w:val="Standardnpsmoodstavce"/>
    <w:link w:val="Zkladntext3"/>
    <w:rsid w:val="00026B9A"/>
    <w:rPr>
      <w:rFonts w:ascii="Arial" w:hAnsi="Arial"/>
      <w:b/>
      <w:bCs/>
      <w:sz w:val="52"/>
      <w:szCs w:val="24"/>
    </w:rPr>
  </w:style>
  <w:style w:type="character" w:customStyle="1" w:styleId="Zkladntextodsazen3Char">
    <w:name w:val="Základní text odsazený 3 Char"/>
    <w:basedOn w:val="Standardnpsmoodstavce"/>
    <w:link w:val="Zkladntextodsazen3"/>
    <w:rsid w:val="00026B9A"/>
    <w:rPr>
      <w:rFonts w:ascii="Arial" w:hAnsi="Arial"/>
      <w:color w:val="000000"/>
      <w:sz w:val="22"/>
    </w:rPr>
  </w:style>
  <w:style w:type="character" w:customStyle="1" w:styleId="ZhlavChar">
    <w:name w:val="Záhlaví Char"/>
    <w:basedOn w:val="Standardnpsmoodstavce"/>
    <w:link w:val="Zhlav"/>
    <w:rsid w:val="00026B9A"/>
    <w:rPr>
      <w:rFonts w:ascii="Arial" w:hAnsi="Arial"/>
      <w:sz w:val="22"/>
      <w:szCs w:val="24"/>
    </w:rPr>
  </w:style>
  <w:style w:type="paragraph" w:customStyle="1" w:styleId="TSNzevsmluvnstrany">
    <w:name w:val="TS Název smluvní strany"/>
    <w:basedOn w:val="Normln"/>
    <w:qFormat/>
    <w:rsid w:val="00026B9A"/>
    <w:pPr>
      <w:spacing w:before="0" w:after="60" w:line="280" w:lineRule="exact"/>
      <w:contextualSpacing w:val="0"/>
    </w:pPr>
    <w:rPr>
      <w:b/>
      <w:bCs/>
      <w:sz w:val="28"/>
      <w:lang w:eastAsia="en-US"/>
    </w:rPr>
  </w:style>
  <w:style w:type="paragraph" w:customStyle="1" w:styleId="Odstavec2rove">
    <w:name w:val="Odstavec 2. úroveň"/>
    <w:basedOn w:val="Odstavecseseznamem"/>
    <w:link w:val="Odstavec2roveChar"/>
    <w:qFormat/>
    <w:rsid w:val="00026B9A"/>
    <w:pPr>
      <w:widowControl/>
      <w:numPr>
        <w:ilvl w:val="1"/>
        <w:numId w:val="30"/>
      </w:numPr>
      <w:suppressAutoHyphens w:val="0"/>
      <w:spacing w:before="0" w:after="240" w:line="240" w:lineRule="auto"/>
      <w:contextualSpacing w:val="0"/>
    </w:pPr>
    <w:rPr>
      <w:rFonts w:eastAsia="Times New Roman"/>
      <w:sz w:val="20"/>
      <w:szCs w:val="20"/>
      <w:lang w:eastAsia="cs-CZ"/>
    </w:rPr>
  </w:style>
  <w:style w:type="character" w:customStyle="1" w:styleId="Odstavec2roveChar">
    <w:name w:val="Odstavec 2. úroveň Char"/>
    <w:link w:val="Odstavec2rove"/>
    <w:rsid w:val="00026B9A"/>
    <w:rPr>
      <w:rFonts w:ascii="Arial" w:hAnsi="Arial"/>
    </w:rPr>
  </w:style>
  <w:style w:type="paragraph" w:customStyle="1" w:styleId="Zkladntext31">
    <w:name w:val="Základní text 31"/>
    <w:basedOn w:val="Normln"/>
    <w:uiPriority w:val="99"/>
    <w:rsid w:val="00026B9A"/>
    <w:pPr>
      <w:spacing w:before="0" w:after="0" w:line="240" w:lineRule="auto"/>
      <w:contextualSpacing w:val="0"/>
    </w:pPr>
    <w:rPr>
      <w:rFonts w:ascii="Times New Roman" w:hAnsi="Times New Roman"/>
      <w:sz w:val="24"/>
      <w:szCs w:val="20"/>
      <w:lang w:eastAsia="en-US"/>
    </w:rPr>
  </w:style>
  <w:style w:type="paragraph" w:customStyle="1" w:styleId="Default">
    <w:name w:val="Default"/>
    <w:rsid w:val="00026B9A"/>
    <w:pPr>
      <w:autoSpaceDE w:val="0"/>
      <w:autoSpaceDN w:val="0"/>
      <w:adjustRightInd w:val="0"/>
    </w:pPr>
    <w:rPr>
      <w:rFonts w:eastAsiaTheme="minorHAnsi"/>
      <w:color w:val="000000"/>
      <w:sz w:val="24"/>
      <w:szCs w:val="24"/>
      <w:lang w:eastAsia="en-US"/>
    </w:rPr>
  </w:style>
  <w:style w:type="character" w:styleId="Nevyeenzmnka">
    <w:name w:val="Unresolved Mention"/>
    <w:basedOn w:val="Standardnpsmoodstavce"/>
    <w:uiPriority w:val="99"/>
    <w:semiHidden/>
    <w:unhideWhenUsed/>
    <w:rsid w:val="00B77E44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96701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42302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18985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90846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00199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99094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78746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26367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53894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55693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55405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image" Target="media/image2.png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header" Target="header1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image" Target="media/image1.png"/><Relationship Id="rId25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hyperlink" Target="mailto:epodatelna@spu.gov.cz" TargetMode="External"/><Relationship Id="rId20" Type="http://schemas.openxmlformats.org/officeDocument/2006/relationships/image" Target="media/image4.png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24" Type="http://schemas.openxmlformats.org/officeDocument/2006/relationships/header" Target="header2.xml"/><Relationship Id="rId5" Type="http://schemas.openxmlformats.org/officeDocument/2006/relationships/customXml" Target="../customXml/item5.xml"/><Relationship Id="rId15" Type="http://schemas.openxmlformats.org/officeDocument/2006/relationships/hyperlink" Target="mailto:jaroslavreif@urga.cz" TargetMode="External"/><Relationship Id="rId23" Type="http://schemas.openxmlformats.org/officeDocument/2006/relationships/footer" Target="footer2.xml"/><Relationship Id="rId10" Type="http://schemas.openxmlformats.org/officeDocument/2006/relationships/settings" Target="settings.xml"/><Relationship Id="rId19" Type="http://schemas.openxmlformats.org/officeDocument/2006/relationships/image" Target="media/image3.png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hyperlink" Target="mailto:urga@urga.cz" TargetMode="External"/><Relationship Id="rId22" Type="http://schemas.openxmlformats.org/officeDocument/2006/relationships/footer" Target="footer1.xml"/></Relationships>
</file>

<file path=word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AC8842193E76F24A867B326BF1C1EF4B" ma:contentTypeVersion="21" ma:contentTypeDescription="Vytvoří nový dokument" ma:contentTypeScope="" ma:versionID="ecbd54a341a11a5132c8382ee629ab08">
  <xsd:schema xmlns:xsd="http://www.w3.org/2001/XMLSchema" xmlns:xs="http://www.w3.org/2001/XMLSchema" xmlns:p="http://schemas.microsoft.com/office/2006/metadata/properties" xmlns:ns2="85f4b5cc-4033-44c7-b405-f5eed34c8154" xmlns:ns3="20649d51-1dfe-4b9e-9aaa-8bb632950877" targetNamespace="http://schemas.microsoft.com/office/2006/metadata/properties" ma:root="true" ma:fieldsID="0e347d87158bb22e0c7c7e54c961afb5" ns2:_="" ns3:_="">
    <xsd:import namespace="85f4b5cc-4033-44c7-b405-f5eed34c8154"/>
    <xsd:import namespace="20649d51-1dfe-4b9e-9aaa-8bb632950877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RDDatumPlatnosti" minOccurs="0"/>
                <xsd:element ref="ns3:RDDatumUcinnosti" minOccurs="0"/>
                <xsd:element ref="ns3:RDDatumKoncePlatnosti" minOccurs="0"/>
                <xsd:element ref="ns3:RDTypDokumentu" minOccurs="0"/>
                <xsd:element ref="ns3:RDCisloIdentifikacni" minOccurs="0"/>
                <xsd:element ref="ns3:RDCisloJednaci" minOccurs="0"/>
                <xsd:element ref="ns3:RDOblast" minOccurs="0"/>
                <xsd:element ref="ns3:RDKlasifikaceCitlivosti" minOccurs="0"/>
                <xsd:element ref="ns3:RDStavPlatnosti" minOccurs="0"/>
                <xsd:element ref="ns3:RDNahrazuje" minOccurs="0"/>
                <xsd:element ref="ns3:RDSouvisi" minOccurs="0"/>
                <xsd:element ref="ns3:RDSouvisiPDFLookup" minOccurs="0"/>
                <xsd:element ref="ns3:RDNahrazujePDFLookup" minOccurs="0"/>
                <xsd:element ref="ns3:RDCreatedFromID" minOccurs="0"/>
                <xsd:element ref="ns3:Garant" minOccurs="0"/>
                <xsd:element ref="ns3:NazevRD" minOccurs="0"/>
                <xsd:element ref="ns3:VestnikCisloInformace" minOccurs="0"/>
                <xsd:element ref="ns3:VestnikUrl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5f4b5cc-4033-44c7-b405-f5eed34c8154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Hodnota ID dokumentu" ma:description="Hodnota ID dokumentu přiřazená této položce" ma:internalName="_dlc_DocId" ma:readOnly="true">
      <xsd:simpleType>
        <xsd:restriction base="dms:Text"/>
      </xsd:simpleType>
    </xsd:element>
    <xsd:element name="_dlc_DocIdUrl" ma:index="9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649d51-1dfe-4b9e-9aaa-8bb632950877" elementFormDefault="qualified">
    <xsd:import namespace="http://schemas.microsoft.com/office/2006/documentManagement/types"/>
    <xsd:import namespace="http://schemas.microsoft.com/office/infopath/2007/PartnerControls"/>
    <xsd:element name="RDDatumPlatnosti" ma:index="11" nillable="true" ma:displayName="Datum platnosti" ma:format="DateOnly" ma:internalName="RDDatumPlatnosti">
      <xsd:simpleType>
        <xsd:restriction base="dms:DateTime"/>
      </xsd:simpleType>
    </xsd:element>
    <xsd:element name="RDDatumUcinnosti" ma:index="12" nillable="true" ma:displayName="Datum účinnosti" ma:format="DateOnly" ma:internalName="RDDatumUcinnosti">
      <xsd:simpleType>
        <xsd:restriction base="dms:DateTime"/>
      </xsd:simpleType>
    </xsd:element>
    <xsd:element name="RDDatumKoncePlatnosti" ma:index="13" nillable="true" ma:displayName="Datum konce platnosti" ma:format="DateOnly" ma:internalName="RDDatumKoncePlatnosti">
      <xsd:simpleType>
        <xsd:restriction base="dms:DateTime"/>
      </xsd:simpleType>
    </xsd:element>
    <xsd:element name="RDTypDokumentu" ma:index="14" nillable="true" ma:displayName="Typ dokumentu" ma:format="Dropdown" ma:internalName="RDTypDokumentu">
      <xsd:simpleType>
        <xsd:restriction base="dms:Choice">
          <xsd:enumeration value="Metodický návod"/>
          <xsd:enumeration value="Metodický pokyn"/>
          <xsd:enumeration value="Nařízení a opatření"/>
          <xsd:enumeration value="Pracovní postup"/>
          <xsd:enumeration value="Příkaz"/>
          <xsd:enumeration value="Řád"/>
          <xsd:enumeration value="Služební předpis"/>
          <xsd:enumeration value="Směrnice"/>
          <xsd:enumeration value="Zvláštní předpis"/>
        </xsd:restriction>
      </xsd:simpleType>
    </xsd:element>
    <xsd:element name="RDCisloIdentifikacni" ma:index="15" nillable="true" ma:displayName="Identifikační číslo" ma:description="Identifikační číslo dokumentu přiděluje Správce ŘD." ma:internalName="RDCisloIdentifikacni">
      <xsd:simpleType>
        <xsd:restriction base="dms:Text">
          <xsd:maxLength value="255"/>
        </xsd:restriction>
      </xsd:simpleType>
    </xsd:element>
    <xsd:element name="RDCisloJednaci" ma:index="16" nillable="true" ma:displayName="Číslo jednací ŘD" ma:description="Interní číslo jednací. Číslo jednací musí být v rámci systému ŘD unikátní a je kontrolováno na formální správnost X/YYYY, kde X je číslo a YYYY je čtyřmístné číslo." ma:internalName="RDCisloJednaci">
      <xsd:simpleType>
        <xsd:restriction base="dms:Text">
          <xsd:maxLength value="255"/>
        </xsd:restriction>
      </xsd:simpleType>
    </xsd:element>
    <xsd:element name="RDOblast" ma:index="17" nillable="true" ma:displayName="Oblast" ma:format="Dropdown" ma:indexed="true" ma:internalName="RDOblast">
      <xsd:simpleType>
        <xsd:restriction base="dms:Choice">
          <xsd:enumeration value="Majetek státu"/>
          <xsd:enumeration value="Pozemkové úpravy"/>
          <xsd:enumeration value="Provozní záležitosti"/>
          <xsd:enumeration value="Základní (pro všechny)"/>
        </xsd:restriction>
      </xsd:simpleType>
    </xsd:element>
    <xsd:element name="RDKlasifikaceCitlivosti" ma:index="18" nillable="true" ma:displayName="Klasifikace citlivosti" ma:default="Interní" ma:format="Dropdown" ma:internalName="RDKlasifikaceCitlivosti">
      <xsd:simpleType>
        <xsd:restriction base="dms:Choice">
          <xsd:enumeration value="Interní"/>
          <xsd:enumeration value="Veřejné"/>
          <xsd:enumeration value="Citlivé"/>
        </xsd:restriction>
      </xsd:simpleType>
    </xsd:element>
    <xsd:element name="RDStavPlatnosti" ma:index="19" nillable="true" ma:displayName="Stav platnosti" ma:default="Platný" ma:format="Dropdown" ma:indexed="true" ma:internalName="RDStavPlatnosti">
      <xsd:simpleType>
        <xsd:restriction base="dms:Choice">
          <xsd:enumeration value="Platný"/>
          <xsd:enumeration value="Neplatný"/>
        </xsd:restriction>
      </xsd:simpleType>
    </xsd:element>
    <xsd:element name="RDNahrazuje" ma:index="20" nillable="true" ma:displayName="Nahrazuje" ma:internalName="RDNahrazuje">
      <xsd:simpleType>
        <xsd:restriction base="dms:Note">
          <xsd:maxLength value="255"/>
        </xsd:restriction>
      </xsd:simpleType>
    </xsd:element>
    <xsd:element name="RDSouvisi" ma:index="21" nillable="true" ma:displayName="Souvisí s" ma:internalName="RDSouvisi">
      <xsd:simpleType>
        <xsd:restriction base="dms:Note">
          <xsd:maxLength value="255"/>
        </xsd:restriction>
      </xsd:simpleType>
    </xsd:element>
    <xsd:element name="RDSouvisiPDFLookup" ma:index="22" nillable="true" ma:displayName="RDSouvisiPDFLookup" ma:list="{d1285f92-5973-422f-92c2-de08e4401d0f}" ma:internalName="RDSouvisiPDFLookup" ma:showField="Titl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RDNahrazujePDFLookup" ma:index="23" nillable="true" ma:displayName="RDNahrazujePDFLookup" ma:list="{d1285f92-5973-422f-92c2-de08e4401d0f}" ma:internalName="RDNahrazujePDFLookup" ma:showField="Titl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RDCreatedFromID" ma:index="24" nillable="true" ma:displayName="RDCreatedFromID" ma:internalName="RDCreatedFromID">
      <xsd:simpleType>
        <xsd:restriction base="dms:Text">
          <xsd:maxLength value="255"/>
        </xsd:restriction>
      </xsd:simpleType>
    </xsd:element>
    <xsd:element name="Garant" ma:index="25" nillable="true" ma:displayName="Garant" ma:list="UserInfo" ma:SharePointGroup="0" ma:internalName="Garant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NazevRD" ma:index="26" nillable="true" ma:displayName="Název dokumentu" ma:internalName="NazevRD">
      <xsd:simpleType>
        <xsd:restriction base="dms:Text">
          <xsd:maxLength value="255"/>
        </xsd:restriction>
      </xsd:simpleType>
    </xsd:element>
    <xsd:element name="VestnikCisloInformace" ma:index="27" nillable="true" ma:displayName="VestnikCisloInformace" ma:internalName="VestnikCisloInformace">
      <xsd:simpleType>
        <xsd:restriction base="dms:Text">
          <xsd:maxLength value="255"/>
        </xsd:restriction>
      </xsd:simpleType>
    </xsd:element>
    <xsd:element name="VestnikUrl" ma:index="28" nillable="true" ma:displayName="VestnikUrl" ma:internalName="VestnikUrl">
      <xsd:simpleType>
        <xsd:restriction base="dms:Text">
          <xsd:maxLength value="255"/>
        </xsd:restriction>
      </xsd:simpleType>
    </xsd:element>
    <xsd:element name="MediaServiceMetadata" ma:index="2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3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85f4b5cc-4033-44c7-b405-f5eed34c8154">HCUZCRXN6NH5-1325966845-1914</_dlc_DocId>
    <_dlc_DocIdUrl xmlns="85f4b5cc-4033-44c7-b405-f5eed34c8154">
      <Url>https://spucr.sharepoint.com/sites/Portal/rd/_layouts/15/DocIdRedir.aspx?ID=HCUZCRXN6NH5-1325966845-1914</Url>
      <Description>HCUZCRXN6NH5-1325966845-1914</Description>
    </_dlc_DocIdUrl>
    <_dlc_DocIdPersistId xmlns="85f4b5cc-4033-44c7-b405-f5eed34c8154">false</_dlc_DocIdPersistId>
    <RDCisloJednaci xmlns="20649d51-1dfe-4b9e-9aaa-8bb632950877" xsi:nil="true"/>
    <VestnikCisloInformace xmlns="20649d51-1dfe-4b9e-9aaa-8bb632950877" xsi:nil="true"/>
    <RDCreatedFromID xmlns="20649d51-1dfe-4b9e-9aaa-8bb632950877" xsi:nil="true"/>
    <RDOblast xmlns="20649d51-1dfe-4b9e-9aaa-8bb632950877" xsi:nil="true"/>
    <VestnikUrl xmlns="20649d51-1dfe-4b9e-9aaa-8bb632950877" xsi:nil="true"/>
    <RDTypDokumentu xmlns="20649d51-1dfe-4b9e-9aaa-8bb632950877" xsi:nil="true"/>
    <RDSouvisi xmlns="20649d51-1dfe-4b9e-9aaa-8bb632950877" xsi:nil="true"/>
    <RDSouvisiPDFLookup xmlns="20649d51-1dfe-4b9e-9aaa-8bb632950877" xsi:nil="true"/>
    <NazevRD xmlns="20649d51-1dfe-4b9e-9aaa-8bb632950877" xsi:nil="true"/>
    <RDDatumPlatnosti xmlns="20649d51-1dfe-4b9e-9aaa-8bb632950877" xsi:nil="true"/>
    <RDNahrazujePDFLookup xmlns="20649d51-1dfe-4b9e-9aaa-8bb632950877" xsi:nil="true"/>
    <RDDatumUcinnosti xmlns="20649d51-1dfe-4b9e-9aaa-8bb632950877" xsi:nil="true"/>
    <RDKlasifikaceCitlivosti xmlns="20649d51-1dfe-4b9e-9aaa-8bb632950877" xsi:nil="true"/>
    <RDStavPlatnosti xmlns="20649d51-1dfe-4b9e-9aaa-8bb632950877">Platný</RDStavPlatnosti>
    <RDNahrazuje xmlns="20649d51-1dfe-4b9e-9aaa-8bb632950877" xsi:nil="true"/>
    <RDCisloIdentifikacni xmlns="20649d51-1dfe-4b9e-9aaa-8bb632950877" xsi:nil="true"/>
    <Garant xmlns="20649d51-1dfe-4b9e-9aaa-8bb632950877">
      <UserInfo>
        <DisplayName/>
        <AccountId xsi:nil="true"/>
        <AccountType/>
      </UserInfo>
    </Garant>
    <RDDatumKoncePlatnosti xmlns="20649d51-1dfe-4b9e-9aaa-8bb632950877" xsi:nil="true"/>
  </documentManagement>
</p:properties>
</file>

<file path=customXml/item5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6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7.xml><?xml version="1.0" encoding="utf-8"?>
<LongProperties xmlns="http://schemas.microsoft.com/office/2006/metadata/longProperties"/>
</file>

<file path=customXml/itemProps1.xml><?xml version="1.0" encoding="utf-8"?>
<ds:datastoreItem xmlns:ds="http://schemas.openxmlformats.org/officeDocument/2006/customXml" ds:itemID="{7CF7CD6B-4CDB-4EB9-AEC2-2BA29AF58C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5f4b5cc-4033-44c7-b405-f5eed34c8154"/>
    <ds:schemaRef ds:uri="20649d51-1dfe-4b9e-9aaa-8bb6329508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E6DD631-22CB-4274-84A9-0645DC348F2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7BAD397-7E1C-48B7-86B5-215AA87248DF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C1F73DA2-79D4-41F2-A1E9-B71C4EE2622E}">
  <ds:schemaRefs>
    <ds:schemaRef ds:uri="http://schemas.microsoft.com/office/2006/metadata/properties"/>
    <ds:schemaRef ds:uri="http://schemas.microsoft.com/office/infopath/2007/PartnerControls"/>
    <ds:schemaRef ds:uri="85f4b5cc-4033-44c7-b405-f5eed34c8154"/>
    <ds:schemaRef ds:uri="2046fdb6-fa60-49a6-a635-1115ab0d2074"/>
    <ds:schemaRef ds:uri="ada3fa48-c231-4f9d-a491-19361e04fcb4"/>
    <ds:schemaRef ds:uri="20649d51-1dfe-4b9e-9aaa-8bb632950877"/>
  </ds:schemaRefs>
</ds:datastoreItem>
</file>

<file path=customXml/itemProps5.xml><?xml version="1.0" encoding="utf-8"?>
<ds:datastoreItem xmlns:ds="http://schemas.openxmlformats.org/officeDocument/2006/customXml" ds:itemID="{B60CC78A-B5BA-4E4F-993B-C106ED3173A0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A3CE8482-4706-4AA2-A0A1-4B6B55C78775}">
  <ds:schemaRefs>
    <ds:schemaRef ds:uri="http://schemas.microsoft.com/sharepoint/events"/>
  </ds:schemaRefs>
</ds:datastoreItem>
</file>

<file path=customXml/itemProps7.xml><?xml version="1.0" encoding="utf-8"?>
<ds:datastoreItem xmlns:ds="http://schemas.openxmlformats.org/officeDocument/2006/customXml" ds:itemID="{F75888E0-5385-4B1F-A712-D7B598BB79DB}">
  <ds:schemaRefs>
    <ds:schemaRef ds:uri="http://schemas.microsoft.com/office/2006/metadata/long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1072</TotalTime>
  <Pages>16</Pages>
  <Words>4847</Words>
  <Characters>28298</Characters>
  <Application>Microsoft Office Word</Application>
  <DocSecurity>0</DocSecurity>
  <Lines>235</Lines>
  <Paragraphs>66</Paragraphs>
  <ScaleCrop>false</ScaleCrop>
  <HeadingPairs>
    <vt:vector size="2" baseType="variant">
      <vt:variant>
        <vt:lpstr>Název</vt:lpstr>
      </vt:variant>
      <vt:variant>
        <vt:i4>1</vt:i4>
      </vt:variant>
    </vt:vector>
  </HeadingPairs>
  <TitlesOfParts>
    <vt:vector size="1" baseType="lpstr">
      <vt:lpstr>MP 04_2019 - Příloha č. 01 - Smlouva o dílo na zpracování GTP (1. 10. 2019).docx</vt:lpstr>
    </vt:vector>
  </TitlesOfParts>
  <Company>VÚMOP Praha</Company>
  <LinksUpToDate>false</LinksUpToDate>
  <CharactersWithSpaces>33079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MP 04_2019 - Příloha č. 01 - Smlouva o dílo na zpracování GTP (1. 10. 2019).docx</dc:title>
  <dc:creator>Sobotková</dc:creator>
  <cp:lastModifiedBy>Synková Hana Ing.</cp:lastModifiedBy>
  <cp:revision>66</cp:revision>
  <cp:lastPrinted>2017-03-30T06:05:00Z</cp:lastPrinted>
  <dcterms:created xsi:type="dcterms:W3CDTF">2026-01-15T11:46:00Z</dcterms:created>
  <dcterms:modified xsi:type="dcterms:W3CDTF">2026-05-26T12:17:00Z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">
    <vt:lpwstr>Document</vt:lpwstr>
  </property>
  <property fmtid="{D5CDD505-2E9C-101B-9397-08002B2CF9AE}" pid="3" name="ContentTypeId">
    <vt:lpwstr>0x010100AC8842193E76F24A867B326BF1C1EF4B</vt:lpwstr>
  </property>
  <property fmtid="{D5CDD505-2E9C-101B-9397-08002B2CF9AE}" pid="4" name="_dlc_DocIdItemGuid">
    <vt:lpwstr>2857c5ed-cd50-4940-aefa-2de29207c8eb</vt:lpwstr>
  </property>
  <property fmtid="{D5CDD505-2E9C-101B-9397-08002B2CF9AE}" pid="5" name="RDStavProcesu">
    <vt:lpwstr/>
  </property>
  <property fmtid="{D5CDD505-2E9C-101B-9397-08002B2CF9AE}" pid="6" name="Order">
    <vt:r8>226600</vt:r8>
  </property>
  <property fmtid="{D5CDD505-2E9C-101B-9397-08002B2CF9AE}" pid="7" name="RDTypDokumentu">
    <vt:lpwstr/>
  </property>
  <property fmtid="{D5CDD505-2E9C-101B-9397-08002B2CF9AE}" pid="8" name="RDDotceneOsoby">
    <vt:lpwstr/>
  </property>
  <property fmtid="{D5CDD505-2E9C-101B-9397-08002B2CF9AE}" pid="9" name="xd_Signature">
    <vt:bool>false</vt:bool>
  </property>
  <property fmtid="{D5CDD505-2E9C-101B-9397-08002B2CF9AE}" pid="10" name="RDGarant">
    <vt:lpwstr/>
  </property>
  <property fmtid="{D5CDD505-2E9C-101B-9397-08002B2CF9AE}" pid="11" name="RDPreviousStatus">
    <vt:lpwstr/>
  </property>
  <property fmtid="{D5CDD505-2E9C-101B-9397-08002B2CF9AE}" pid="12" name="xd_ProgID">
    <vt:lpwstr/>
  </property>
  <property fmtid="{D5CDD505-2E9C-101B-9397-08002B2CF9AE}" pid="13" name="DocumentSetDescription">
    <vt:lpwstr/>
  </property>
  <property fmtid="{D5CDD505-2E9C-101B-9397-08002B2CF9AE}" pid="14" name="RDPripominkyKolo">
    <vt:lpwstr/>
  </property>
  <property fmtid="{D5CDD505-2E9C-101B-9397-08002B2CF9AE}" pid="15" name="RDKomentar">
    <vt:lpwstr/>
  </property>
  <property fmtid="{D5CDD505-2E9C-101B-9397-08002B2CF9AE}" pid="16" name="RDCisloJednaci">
    <vt:lpwstr/>
  </property>
  <property fmtid="{D5CDD505-2E9C-101B-9397-08002B2CF9AE}" pid="17" name="RDNahrazuje">
    <vt:lpwstr/>
  </property>
  <property fmtid="{D5CDD505-2E9C-101B-9397-08002B2CF9AE}" pid="18" name="RDCreatedFromID">
    <vt:lpwstr/>
  </property>
  <property fmtid="{D5CDD505-2E9C-101B-9397-08002B2CF9AE}" pid="19" name="ComplianceAssetId">
    <vt:lpwstr/>
  </property>
  <property fmtid="{D5CDD505-2E9C-101B-9397-08002B2CF9AE}" pid="20" name="TemplateUrl">
    <vt:lpwstr/>
  </property>
  <property fmtid="{D5CDD505-2E9C-101B-9397-08002B2CF9AE}" pid="21" name="RDPoradoveCisloCalc">
    <vt:lpwstr/>
  </property>
  <property fmtid="{D5CDD505-2E9C-101B-9397-08002B2CF9AE}" pid="22" name="VestnikCisloInformace">
    <vt:lpwstr/>
  </property>
  <property fmtid="{D5CDD505-2E9C-101B-9397-08002B2CF9AE}" pid="23" name="runWF">
    <vt:lpwstr/>
  </property>
  <property fmtid="{D5CDD505-2E9C-101B-9397-08002B2CF9AE}" pid="24" name="RDPripominkujici">
    <vt:lpwstr/>
  </property>
  <property fmtid="{D5CDD505-2E9C-101B-9397-08002B2CF9AE}" pid="25" name="RDKlasifikaceCitlivosti">
    <vt:lpwstr/>
  </property>
  <property fmtid="{D5CDD505-2E9C-101B-9397-08002B2CF9AE}" pid="26" name="vLookupPripominky">
    <vt:lpwstr/>
  </property>
  <property fmtid="{D5CDD505-2E9C-101B-9397-08002B2CF9AE}" pid="27" name="RDZpusobVydani">
    <vt:lpwstr/>
  </property>
  <property fmtid="{D5CDD505-2E9C-101B-9397-08002B2CF9AE}" pid="28" name="VestnikUrl">
    <vt:lpwstr/>
  </property>
  <property fmtid="{D5CDD505-2E9C-101B-9397-08002B2CF9AE}" pid="29" name="RDCisloIdentifikacni">
    <vt:lpwstr/>
  </property>
  <property fmtid="{D5CDD505-2E9C-101B-9397-08002B2CF9AE}" pid="30" name="vLookupUkoly">
    <vt:lpwstr/>
  </property>
  <property fmtid="{D5CDD505-2E9C-101B-9397-08002B2CF9AE}" pid="31" name="RDSpoluAutori">
    <vt:lpwstr/>
  </property>
  <property fmtid="{D5CDD505-2E9C-101B-9397-08002B2CF9AE}" pid="32" name="RDSouvisi">
    <vt:lpwstr/>
  </property>
  <property fmtid="{D5CDD505-2E9C-101B-9397-08002B2CF9AE}" pid="33" name="RDOblast">
    <vt:lpwstr/>
  </property>
  <property fmtid="{D5CDD505-2E9C-101B-9397-08002B2CF9AE}" pid="34" name="_ExtendedDescription">
    <vt:lpwstr/>
  </property>
  <property fmtid="{D5CDD505-2E9C-101B-9397-08002B2CF9AE}" pid="35" name="NazevRD">
    <vt:lpwstr/>
  </property>
</Properties>
</file>